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82" r:id="rId3"/>
    <p:sldId id="293" r:id="rId4"/>
    <p:sldId id="272" r:id="rId5"/>
    <p:sldId id="327" r:id="rId6"/>
    <p:sldId id="328" r:id="rId7"/>
    <p:sldId id="263" r:id="rId8"/>
    <p:sldId id="297" r:id="rId9"/>
    <p:sldId id="324" r:id="rId10"/>
    <p:sldId id="329" r:id="rId11"/>
    <p:sldId id="317" r:id="rId12"/>
    <p:sldId id="331" r:id="rId13"/>
    <p:sldId id="330" r:id="rId14"/>
    <p:sldId id="292" r:id="rId15"/>
    <p:sldId id="298" r:id="rId16"/>
    <p:sldId id="277" r:id="rId17"/>
    <p:sldId id="265" r:id="rId18"/>
  </p:sldIdLst>
  <p:sldSz cx="18288000" cy="85725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Norwester" panose="020B0604020202020204" charset="0"/>
      <p:regular r:id="rId28"/>
    </p:embeddedFont>
    <p:embeddedFont>
      <p:font typeface="Quicksan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FBA"/>
    <a:srgbClr val="1D8C96"/>
    <a:srgbClr val="EEAF12"/>
    <a:srgbClr val="EEEEEE"/>
    <a:srgbClr val="F2F2F2"/>
    <a:srgbClr val="E8E8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6BFA8-8531-4B5F-9EB2-EEAEC8D9EB08}" v="403" dt="2022-06-26T13:06:51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3792" autoAdjust="0"/>
  </p:normalViewPr>
  <p:slideViewPr>
    <p:cSldViewPr>
      <p:cViewPr varScale="1">
        <p:scale>
          <a:sx n="52" d="100"/>
          <a:sy n="52" d="100"/>
        </p:scale>
        <p:origin x="2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832"/>
    </p:cViewPr>
  </p:sorterViewPr>
  <p:notesViewPr>
    <p:cSldViewPr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title pos="t" align="ctr" overlay="0">
      <cx:tx>
        <cx:txData>
          <cx:v>Heatmap - David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00" b="1" i="0" u="none" strike="noStrike" kern="1200" baseline="0" dirty="0">
              <a:solidFill>
                <a:prstClr val="black"/>
              </a:solidFill>
              <a:latin typeface="Calibri"/>
            </a:rPr>
            <a:t>Heatmap - David</a:t>
          </a:r>
        </a:p>
      </cx:txPr>
    </cx:title>
    <cx:plotArea>
      <cx:plotAreaRegion>
        <cx:plotSurface>
          <cx:spPr>
            <a:noFill/>
          </cx:spPr>
        </cx:plotSurface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779A9-FACF-40A7-9F47-34489D231A5C}" type="datetimeFigureOut">
              <a:rPr lang="en-AU" smtClean="0"/>
              <a:t>26/06/2022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143000"/>
            <a:ext cx="6581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112A3-F3EF-4FC5-8534-D8276D30DBE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17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6946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9444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A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Discussion</a:t>
            </a:r>
            <a:endParaRPr lang="en-AU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 your findings. Did you find what you expected to find? If not, why not? What inferences or general conclusions can you draw from your analysis? 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 the implications of your findings. </a:t>
            </a:r>
            <a:endParaRPr lang="en-US" sz="1200" dirty="0"/>
          </a:p>
          <a:p>
            <a:r>
              <a:rPr lang="en-US" sz="1200" dirty="0"/>
              <a:t> </a:t>
            </a:r>
          </a:p>
          <a:p>
            <a:r>
              <a:rPr lang="en-GB" sz="1200" dirty="0"/>
              <a:t>Post Mortem</a:t>
            </a:r>
          </a:p>
          <a:p>
            <a:endParaRPr lang="en-GB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/>
              <a:t>Discuss any difficulties that arose, and how you dealt with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/>
              <a:t>Discuss any additional questions that came up, but which you didn't have time to answer: What would you research next, if you had two more weeks?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Ingests data from existing systems.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8710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800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40"/>
              </a:lnSpc>
              <a:spcBef>
                <a:spcPts val="1125"/>
              </a:spcBef>
              <a:spcAft>
                <a:spcPts val="1125"/>
              </a:spcAft>
            </a:pP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This dataset contains hourly pedestrian counts since 2009 from pedestrian sensor devices located across the city. The data is updated on a monthly basis and can be used to determine variations in pedestrian activity throughout the day.</a:t>
            </a:r>
          </a:p>
          <a:p>
            <a:pPr>
              <a:lnSpc>
                <a:spcPts val="2040"/>
              </a:lnSpc>
              <a:spcBef>
                <a:spcPts val="1125"/>
              </a:spcBef>
              <a:spcAft>
                <a:spcPts val="1125"/>
              </a:spcAft>
            </a:pP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GB" sz="12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sensor_id</a:t>
            </a: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 column can be used to merge the data with the Pedestrian Counting System - Sensor Locations dataset which details the location, status and directional readings of sensors. Any changes to sensor locations are important to consider when analysing and interpreting pedestrian counts over time.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821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58411abd8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258411abd8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355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911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172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013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A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Discussion</a:t>
            </a:r>
            <a:endParaRPr lang="en-AU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 your findings. Did you find what you expected to find? If not, why not? What inferences or general conclusions can you draw from your analysis? 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 the implications of your findings. </a:t>
            </a:r>
            <a:endParaRPr lang="en-US" sz="1200" dirty="0"/>
          </a:p>
          <a:p>
            <a:r>
              <a:rPr lang="en-US" sz="1200" dirty="0"/>
              <a:t> </a:t>
            </a:r>
          </a:p>
          <a:p>
            <a:r>
              <a:rPr lang="en-GB" sz="1200" dirty="0"/>
              <a:t>Post Mortem</a:t>
            </a:r>
          </a:p>
          <a:p>
            <a:endParaRPr lang="en-GB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/>
              <a:t>Discuss any difficulties that arose, and how you dealt with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/>
              <a:t>Discuss any additional questions that came up, but which you didn't have time to answer: What would you research next, if you had two more weeks?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Ingests data from existing systems.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7451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361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8288000" cy="5127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762015" indent="0">
              <a:buNone/>
              <a:defRPr sz="4667"/>
            </a:lvl2pPr>
            <a:lvl3pPr marL="1524030" indent="0">
              <a:buNone/>
              <a:defRPr sz="4000"/>
            </a:lvl3pPr>
            <a:lvl4pPr marL="2286046" indent="0">
              <a:buNone/>
              <a:defRPr sz="3333"/>
            </a:lvl4pPr>
            <a:lvl5pPr marL="3048061" indent="0">
              <a:buNone/>
              <a:defRPr sz="3333"/>
            </a:lvl5pPr>
            <a:lvl6pPr marL="3810076" indent="0">
              <a:buNone/>
              <a:defRPr sz="3333"/>
            </a:lvl6pPr>
            <a:lvl7pPr marL="4572091" indent="0">
              <a:buNone/>
              <a:defRPr sz="3333"/>
            </a:lvl7pPr>
            <a:lvl8pPr marL="5334107" indent="0">
              <a:buNone/>
              <a:defRPr sz="3333"/>
            </a:lvl8pPr>
            <a:lvl9pPr marL="6096122" indent="0">
              <a:buNone/>
              <a:defRPr sz="33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85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microsoft.com/office/2014/relationships/chartEx" Target="../charts/chartEx1.xml"/><Relationship Id="rId9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24slides.com/price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-15784"/>
            <a:ext cx="18288000" cy="85725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798">
            <a:off x="2381248" y="858822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202577" y="1530875"/>
            <a:ext cx="10334893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8000" dirty="0">
                <a:solidFill>
                  <a:srgbClr val="1D8C96"/>
                </a:solidFill>
                <a:latin typeface="Norwester"/>
              </a:rPr>
              <a:t>Melbourne Footprints</a:t>
            </a:r>
          </a:p>
          <a:p>
            <a:pPr algn="ctr">
              <a:lnSpc>
                <a:spcPts val="8249"/>
              </a:lnSpc>
            </a:pPr>
            <a:endParaRPr lang="en-US" sz="7499" dirty="0">
              <a:solidFill>
                <a:srgbClr val="1D8C96"/>
              </a:solidFill>
              <a:latin typeface="Norwes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15379" y="9969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June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46865" y="2655926"/>
            <a:ext cx="1089905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 what degree has the 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Melbourne CBD footprint recovered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from Covid19?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If so, would 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small business eatery be a viable option </a:t>
            </a: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invest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2022?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Julia- present</a:t>
            </a:r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04D320A6-D264-4674-872A-7AF685F16C22}"/>
              </a:ext>
            </a:extLst>
          </p:cNvPr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 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164DF93-153A-6E47-90E7-35E6A97038BF}"/>
              </a:ext>
            </a:extLst>
          </p:cNvPr>
          <p:cNvSpPr txBox="1"/>
          <p:nvPr/>
        </p:nvSpPr>
        <p:spPr>
          <a:xfrm>
            <a:off x="1371600" y="4476662"/>
            <a:ext cx="10899050" cy="2222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1D8C96"/>
              </a:buClr>
            </a:pPr>
            <a:r>
              <a:rPr lang="en-US" sz="2439" b="1" dirty="0">
                <a:solidFill>
                  <a:srgbClr val="000000"/>
                </a:solidFill>
                <a:latin typeface="Quicksand"/>
              </a:rPr>
              <a:t>Group 1 team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1D8C96"/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Erastus </a:t>
            </a:r>
            <a:r>
              <a:rPr lang="en-AU" sz="2000" dirty="0" err="1"/>
              <a:t>Chirchir</a:t>
            </a:r>
            <a:endParaRPr lang="en-AU" sz="20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1D8C96"/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David Salim;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1D8C96"/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Julia Cooper;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1D8C96"/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Angela Liu </a:t>
            </a:r>
            <a:endParaRPr lang="en-US" sz="2000" dirty="0">
              <a:solidFill>
                <a:srgbClr val="000000"/>
              </a:solidFill>
              <a:latin typeface="Quicksand"/>
            </a:endParaRPr>
          </a:p>
        </p:txBody>
      </p:sp>
      <p:pic>
        <p:nvPicPr>
          <p:cNvPr id="11" name="Graphic 10" descr="Badge Question Mark with solid fill">
            <a:extLst>
              <a:ext uri="{FF2B5EF4-FFF2-40B4-BE49-F238E27FC236}">
                <a16:creationId xmlns:a16="http://schemas.microsoft.com/office/drawing/2014/main" id="{F17DD426-6FF6-E3CB-D042-D3A357335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8420" y="277946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0BE5A20-534F-3E30-3329-3258A1F0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6200" y="19050"/>
            <a:ext cx="18288000" cy="857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228600" y="157138"/>
            <a:ext cx="16757650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1D8C96"/>
                </a:solidFill>
                <a:latin typeface="Norwester"/>
              </a:rPr>
              <a:t>Data Exploration-</a:t>
            </a:r>
            <a:r>
              <a:rPr lang="en-US" sz="4400" dirty="0" err="1">
                <a:solidFill>
                  <a:srgbClr val="1D8C96"/>
                </a:solidFill>
                <a:latin typeface="Norwester"/>
              </a:rPr>
              <a:t>david</a:t>
            </a:r>
            <a:endParaRPr lang="en-US" sz="4400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65084"/>
              </p:ext>
            </p:extLst>
          </p:nvPr>
        </p:nvGraphicFramePr>
        <p:xfrm>
          <a:off x="1066802" y="857250"/>
          <a:ext cx="15316198" cy="648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03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3386246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459860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3680702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3607087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803765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RELEVENT DATA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CLEANING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EXPLORATION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51638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 of Melbourne API (Socrata)</a:t>
                      </a:r>
                    </a:p>
                    <a:p>
                      <a:pPr algn="ctr"/>
                      <a:endParaRPr lang="en-US" sz="2000" b="1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 foot traffic 2022</a:t>
                      </a:r>
                    </a:p>
                    <a:p>
                      <a:pPr algn="ctr"/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</a:p>
                    <a:p>
                      <a:pPr algn="ctr"/>
                      <a:endParaRPr lang="en-US" sz="2000" b="1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 </a:t>
                      </a:r>
                    </a:p>
                    <a:p>
                      <a:pPr algn="ctr"/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(object -&gt; float)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na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Groupby location &amp; calculate mean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foot traffic by location in 2022</a:t>
                      </a:r>
                      <a:endParaRPr lang="en-AU" sz="2000" b="1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6049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– geocode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latitude &amp; longitude for location above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algn="ctr"/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latitude &amp; longitude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Merge 1 &amp; 2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Iloc</a:t>
                      </a: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latitude, longitude, foot traffic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–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–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search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all restaurant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top 10 location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radius 100 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restaurant name, 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address, latitude, longitude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 with marker for restaurant information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</a:tbl>
          </a:graphicData>
        </a:graphic>
      </p:graphicFrame>
      <p:sp>
        <p:nvSpPr>
          <p:cNvPr id="31" name="AutoShape 2">
            <a:extLst>
              <a:ext uri="{FF2B5EF4-FFF2-40B4-BE49-F238E27FC236}">
                <a16:creationId xmlns:a16="http://schemas.microsoft.com/office/drawing/2014/main" id="{EF698415-8674-0CF0-71CC-E9296AC1FF0B}"/>
              </a:ext>
            </a:extLst>
          </p:cNvPr>
          <p:cNvSpPr/>
          <p:nvPr/>
        </p:nvSpPr>
        <p:spPr>
          <a:xfrm rot="-798">
            <a:off x="2381252" y="8475680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55E3AD2-DE71-46BF-D1FE-100C924AA1D7}"/>
              </a:ext>
            </a:extLst>
          </p:cNvPr>
          <p:cNvSpPr txBox="1"/>
          <p:nvPr/>
        </p:nvSpPr>
        <p:spPr>
          <a:xfrm>
            <a:off x="2476500" y="82343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5ED3A87-8C35-346E-65B8-F95EAA632372}"/>
              </a:ext>
            </a:extLst>
          </p:cNvPr>
          <p:cNvSpPr txBox="1"/>
          <p:nvPr/>
        </p:nvSpPr>
        <p:spPr>
          <a:xfrm>
            <a:off x="14710679" y="82486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41" name="Graphic 40" descr="Folder Search with solid fill">
            <a:extLst>
              <a:ext uri="{FF2B5EF4-FFF2-40B4-BE49-F238E27FC236}">
                <a16:creationId xmlns:a16="http://schemas.microsoft.com/office/drawing/2014/main" id="{75DECBD3-901A-3B95-92BB-780D81F4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857250"/>
            <a:ext cx="914400" cy="9144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A2C2A24-168B-1685-E3E6-0505D937964D}"/>
              </a:ext>
            </a:extLst>
          </p:cNvPr>
          <p:cNvSpPr/>
          <p:nvPr/>
        </p:nvSpPr>
        <p:spPr>
          <a:xfrm>
            <a:off x="15621000" y="476250"/>
            <a:ext cx="1466848" cy="16002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653ED3-1094-424B-C803-EA012BB0B118}"/>
              </a:ext>
            </a:extLst>
          </p:cNvPr>
          <p:cNvSpPr/>
          <p:nvPr/>
        </p:nvSpPr>
        <p:spPr>
          <a:xfrm rot="5400000">
            <a:off x="1099519" y="6528771"/>
            <a:ext cx="1191859" cy="22479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5B2CB-60F0-F554-CB72-DDACB7F6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7168"/>
              </p:ext>
            </p:extLst>
          </p:nvPr>
        </p:nvGraphicFramePr>
        <p:xfrm>
          <a:off x="1066802" y="6953250"/>
          <a:ext cx="1531619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03">
                  <a:extLst>
                    <a:ext uri="{9D8B030D-6E8A-4147-A177-3AD203B41FA5}">
                      <a16:colId xmlns:a16="http://schemas.microsoft.com/office/drawing/2014/main" val="147607292"/>
                    </a:ext>
                  </a:extLst>
                </a:gridCol>
                <a:gridCol w="3386246">
                  <a:extLst>
                    <a:ext uri="{9D8B030D-6E8A-4147-A177-3AD203B41FA5}">
                      <a16:colId xmlns:a16="http://schemas.microsoft.com/office/drawing/2014/main" val="348374223"/>
                    </a:ext>
                  </a:extLst>
                </a:gridCol>
                <a:gridCol w="3459860">
                  <a:extLst>
                    <a:ext uri="{9D8B030D-6E8A-4147-A177-3AD203B41FA5}">
                      <a16:colId xmlns:a16="http://schemas.microsoft.com/office/drawing/2014/main" val="3377451237"/>
                    </a:ext>
                  </a:extLst>
                </a:gridCol>
                <a:gridCol w="3680702">
                  <a:extLst>
                    <a:ext uri="{9D8B030D-6E8A-4147-A177-3AD203B41FA5}">
                      <a16:colId xmlns:a16="http://schemas.microsoft.com/office/drawing/2014/main" val="424155753"/>
                    </a:ext>
                  </a:extLst>
                </a:gridCol>
                <a:gridCol w="3607087">
                  <a:extLst>
                    <a:ext uri="{9D8B030D-6E8A-4147-A177-3AD203B41FA5}">
                      <a16:colId xmlns:a16="http://schemas.microsoft.com/office/drawing/2014/main" val="2580399053"/>
                    </a:ext>
                  </a:extLst>
                </a:gridCol>
              </a:tblGrid>
              <a:tr h="67486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catter</a:t>
                      </a: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Plot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(liner regression)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5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78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0EA380-FC43-8377-757D-3094C576FB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0" y="-19050"/>
            <a:ext cx="18288000" cy="8572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D3F404-543E-303D-4FF8-431E3D2C71C4}"/>
              </a:ext>
            </a:extLst>
          </p:cNvPr>
          <p:cNvSpPr/>
          <p:nvPr/>
        </p:nvSpPr>
        <p:spPr>
          <a:xfrm>
            <a:off x="88900" y="704850"/>
            <a:ext cx="13030200" cy="6795617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968D81E-C6B3-9037-FC9B-CEF963952047}"/>
              </a:ext>
            </a:extLst>
          </p:cNvPr>
          <p:cNvSpPr txBox="1">
            <a:spLocks/>
          </p:cNvSpPr>
          <p:nvPr/>
        </p:nvSpPr>
        <p:spPr>
          <a:xfrm>
            <a:off x="13563600" y="704850"/>
            <a:ext cx="4876800" cy="26402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ko-KR" sz="3600" b="1" dirty="0">
                <a:solidFill>
                  <a:srgbClr val="1D8C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Investing in eatery business </a:t>
            </a:r>
            <a:r>
              <a:rPr lang="en-GB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in Melbourne 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25E7-471C-FFC0-1C52-F3E5797A26A2}"/>
              </a:ext>
            </a:extLst>
          </p:cNvPr>
          <p:cNvSpPr txBox="1"/>
          <p:nvPr/>
        </p:nvSpPr>
        <p:spPr>
          <a:xfrm>
            <a:off x="13563600" y="2686050"/>
            <a:ext cx="426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(demographic), location, competition</a:t>
            </a:r>
          </a:p>
          <a:p>
            <a:pPr marL="428625" indent="-428625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Scope of analysis - location and competition</a:t>
            </a:r>
            <a:endParaRPr lang="en-A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marL="428625" indent="-428625">
              <a:buFontTx/>
              <a:buChar char="-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Top 10 location, hourly foot traffic 2022 max 1313, med 850, min 698</a:t>
            </a:r>
          </a:p>
          <a:p>
            <a:pPr marL="428625" indent="-428625">
              <a:buFontTx/>
              <a:buChar char="-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200 restaurants (competition) radius 100 m of top 10 locations</a:t>
            </a:r>
          </a:p>
          <a:p>
            <a:pPr marL="428625" indent="-428625">
              <a:buFontTx/>
              <a:buChar char="-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Opportunity – Southbank, top 2 highest hourly foot traffic (1183) and least competition nearby</a:t>
            </a:r>
          </a:p>
          <a:p>
            <a:endParaRPr lang="en-A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AC31D-7D7A-A99A-52BC-204C5152D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966" y="2312690"/>
            <a:ext cx="4153603" cy="4524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9BF39-B1DE-195E-4A2B-1B43F791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2295474"/>
            <a:ext cx="4267200" cy="4581576"/>
          </a:xfrm>
          <a:prstGeom prst="rect">
            <a:avLst/>
          </a:prstGeom>
        </p:spPr>
      </p:pic>
      <p:sp>
        <p:nvSpPr>
          <p:cNvPr id="10" name="Google Shape;503;p76">
            <a:extLst>
              <a:ext uri="{FF2B5EF4-FFF2-40B4-BE49-F238E27FC236}">
                <a16:creationId xmlns:a16="http://schemas.microsoft.com/office/drawing/2014/main" id="{1561DD0E-B709-5AD3-3A98-50A9F95D7B22}"/>
              </a:ext>
            </a:extLst>
          </p:cNvPr>
          <p:cNvSpPr txBox="1"/>
          <p:nvPr/>
        </p:nvSpPr>
        <p:spPr>
          <a:xfrm>
            <a:off x="2057400" y="849809"/>
            <a:ext cx="1008583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523963">
              <a:buClr>
                <a:srgbClr val="000000"/>
              </a:buClr>
            </a:pPr>
            <a:r>
              <a:rPr lang="en-US" sz="4800" dirty="0">
                <a:solidFill>
                  <a:schemeClr val="bg1"/>
                </a:solidFill>
                <a:latin typeface="Norwester"/>
              </a:rPr>
              <a:t>Data Source Top 10 heatmap &amp; Competition-David</a:t>
            </a:r>
            <a:endParaRPr lang="en-US" sz="18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8AB0ECBA-A71C-8719-455A-44B57E07E0F9}"/>
              </a:ext>
            </a:extLst>
          </p:cNvPr>
          <p:cNvSpPr/>
          <p:nvPr/>
        </p:nvSpPr>
        <p:spPr>
          <a:xfrm rot="-798">
            <a:off x="1066807" y="8233737"/>
            <a:ext cx="15392385" cy="65462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D811807-B887-D02E-E59A-679E906C8650}"/>
              </a:ext>
            </a:extLst>
          </p:cNvPr>
          <p:cNvSpPr txBox="1"/>
          <p:nvPr/>
        </p:nvSpPr>
        <p:spPr>
          <a:xfrm>
            <a:off x="1219200" y="8007266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95B0CFC-3E48-7005-23E0-300313317360}"/>
              </a:ext>
            </a:extLst>
          </p:cNvPr>
          <p:cNvSpPr txBox="1"/>
          <p:nvPr/>
        </p:nvSpPr>
        <p:spPr>
          <a:xfrm>
            <a:off x="14710679" y="8069154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F4916B-FA7C-67B7-A5D7-C4EAA78A6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01" y="2255896"/>
            <a:ext cx="4267200" cy="458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6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9525" y="0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209187" y="465996"/>
            <a:ext cx="7629793" cy="88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David New page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4EB103-CD26-5D44-B834-F62EE1950FF0}"/>
              </a:ext>
            </a:extLst>
          </p:cNvPr>
          <p:cNvSpPr txBox="1"/>
          <p:nvPr/>
        </p:nvSpPr>
        <p:spPr>
          <a:xfrm>
            <a:off x="2895600" y="2305050"/>
            <a:ext cx="10739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658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0BE5A20-534F-3E30-3329-3258A1F0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6200" y="19050"/>
            <a:ext cx="18288000" cy="857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228600" y="157138"/>
            <a:ext cx="16757650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1D8C96"/>
                </a:solidFill>
                <a:latin typeface="Norwester"/>
              </a:rPr>
              <a:t>Data Exploration-Erastus</a:t>
            </a:r>
            <a:endParaRPr lang="en-US" sz="4400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548500"/>
              </p:ext>
            </p:extLst>
          </p:nvPr>
        </p:nvGraphicFramePr>
        <p:xfrm>
          <a:off x="1066802" y="857250"/>
          <a:ext cx="15316198" cy="648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03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3386246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459860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3680702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3607087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803765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RELEVENT DATA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CLEANING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EXPLORATION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51638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 of Melbourne API (Socrata)</a:t>
                      </a:r>
                    </a:p>
                    <a:p>
                      <a:pPr algn="ctr"/>
                      <a:endParaRPr lang="en-US" sz="2000" b="1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 foot traffic 2022</a:t>
                      </a:r>
                    </a:p>
                    <a:p>
                      <a:pPr algn="ctr"/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</a:p>
                    <a:p>
                      <a:pPr algn="ctr"/>
                      <a:endParaRPr lang="en-US" sz="2000" b="1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 </a:t>
                      </a:r>
                    </a:p>
                    <a:p>
                      <a:pPr algn="ctr"/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(object -&gt; float)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na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Groupby location &amp; calculate mean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foot traffic by location in 2022</a:t>
                      </a:r>
                      <a:endParaRPr lang="en-AU" sz="2000" b="1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6049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– geocode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latitude &amp; longitude for location above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algn="ctr"/>
                      <a:r>
                        <a:rPr lang="en-AU" sz="2000" b="1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latitude &amp; longitude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Merge 1 &amp; 2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Iloc</a:t>
                      </a: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latitude, longitude, foot traffic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–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–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search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all restaurant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top 10 location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radius 100 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restaurant name, 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address, latitude, longitude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 with marker for restaurant information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</a:tbl>
          </a:graphicData>
        </a:graphic>
      </p:graphicFrame>
      <p:sp>
        <p:nvSpPr>
          <p:cNvPr id="31" name="AutoShape 2">
            <a:extLst>
              <a:ext uri="{FF2B5EF4-FFF2-40B4-BE49-F238E27FC236}">
                <a16:creationId xmlns:a16="http://schemas.microsoft.com/office/drawing/2014/main" id="{EF698415-8674-0CF0-71CC-E9296AC1FF0B}"/>
              </a:ext>
            </a:extLst>
          </p:cNvPr>
          <p:cNvSpPr/>
          <p:nvPr/>
        </p:nvSpPr>
        <p:spPr>
          <a:xfrm rot="-798">
            <a:off x="2381252" y="8475680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55E3AD2-DE71-46BF-D1FE-100C924AA1D7}"/>
              </a:ext>
            </a:extLst>
          </p:cNvPr>
          <p:cNvSpPr txBox="1"/>
          <p:nvPr/>
        </p:nvSpPr>
        <p:spPr>
          <a:xfrm>
            <a:off x="2476500" y="82343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5ED3A87-8C35-346E-65B8-F95EAA632372}"/>
              </a:ext>
            </a:extLst>
          </p:cNvPr>
          <p:cNvSpPr txBox="1"/>
          <p:nvPr/>
        </p:nvSpPr>
        <p:spPr>
          <a:xfrm>
            <a:off x="14710679" y="82486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41" name="Graphic 40" descr="Folder Search with solid fill">
            <a:extLst>
              <a:ext uri="{FF2B5EF4-FFF2-40B4-BE49-F238E27FC236}">
                <a16:creationId xmlns:a16="http://schemas.microsoft.com/office/drawing/2014/main" id="{75DECBD3-901A-3B95-92BB-780D81F4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857250"/>
            <a:ext cx="914400" cy="9144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A2C2A24-168B-1685-E3E6-0505D937964D}"/>
              </a:ext>
            </a:extLst>
          </p:cNvPr>
          <p:cNvSpPr/>
          <p:nvPr/>
        </p:nvSpPr>
        <p:spPr>
          <a:xfrm>
            <a:off x="15621000" y="476250"/>
            <a:ext cx="1466848" cy="16002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653ED3-1094-424B-C803-EA012BB0B118}"/>
              </a:ext>
            </a:extLst>
          </p:cNvPr>
          <p:cNvSpPr/>
          <p:nvPr/>
        </p:nvSpPr>
        <p:spPr>
          <a:xfrm rot="5400000">
            <a:off x="1099519" y="6577630"/>
            <a:ext cx="1191859" cy="22479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5B2CB-60F0-F554-CB72-DDACB7F6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831595"/>
              </p:ext>
            </p:extLst>
          </p:nvPr>
        </p:nvGraphicFramePr>
        <p:xfrm>
          <a:off x="1066802" y="6991350"/>
          <a:ext cx="1531619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03">
                  <a:extLst>
                    <a:ext uri="{9D8B030D-6E8A-4147-A177-3AD203B41FA5}">
                      <a16:colId xmlns:a16="http://schemas.microsoft.com/office/drawing/2014/main" val="147607292"/>
                    </a:ext>
                  </a:extLst>
                </a:gridCol>
                <a:gridCol w="3386246">
                  <a:extLst>
                    <a:ext uri="{9D8B030D-6E8A-4147-A177-3AD203B41FA5}">
                      <a16:colId xmlns:a16="http://schemas.microsoft.com/office/drawing/2014/main" val="348374223"/>
                    </a:ext>
                  </a:extLst>
                </a:gridCol>
                <a:gridCol w="3459860">
                  <a:extLst>
                    <a:ext uri="{9D8B030D-6E8A-4147-A177-3AD203B41FA5}">
                      <a16:colId xmlns:a16="http://schemas.microsoft.com/office/drawing/2014/main" val="3377451237"/>
                    </a:ext>
                  </a:extLst>
                </a:gridCol>
                <a:gridCol w="3680702">
                  <a:extLst>
                    <a:ext uri="{9D8B030D-6E8A-4147-A177-3AD203B41FA5}">
                      <a16:colId xmlns:a16="http://schemas.microsoft.com/office/drawing/2014/main" val="424155753"/>
                    </a:ext>
                  </a:extLst>
                </a:gridCol>
                <a:gridCol w="3607087">
                  <a:extLst>
                    <a:ext uri="{9D8B030D-6E8A-4147-A177-3AD203B41FA5}">
                      <a16:colId xmlns:a16="http://schemas.microsoft.com/office/drawing/2014/main" val="2580399053"/>
                    </a:ext>
                  </a:extLst>
                </a:gridCol>
              </a:tblGrid>
              <a:tr h="674862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catter</a:t>
                      </a:r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Plot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(liner regression)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5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47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209187" y="465996"/>
            <a:ext cx="7629793" cy="91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The fundings -Erastus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Chart 3">
                <a:extLst>
                  <a:ext uri="{FF2B5EF4-FFF2-40B4-BE49-F238E27FC236}">
                    <a16:creationId xmlns:a16="http://schemas.microsoft.com/office/drawing/2014/main" id="{A4D53FF6-D5B1-912B-AFAB-85A7C865965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83618901"/>
                  </p:ext>
                </p:extLst>
              </p:nvPr>
            </p:nvGraphicFramePr>
            <p:xfrm>
              <a:off x="10054861" y="1548956"/>
              <a:ext cx="3508739" cy="38450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Chart 3">
                <a:extLst>
                  <a:ext uri="{FF2B5EF4-FFF2-40B4-BE49-F238E27FC236}">
                    <a16:creationId xmlns:a16="http://schemas.microsoft.com/office/drawing/2014/main" id="{A4D53FF6-D5B1-912B-AFAB-85A7C8659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4861" y="1548956"/>
                <a:ext cx="3508739" cy="384509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1CCCAC8-F5D5-FC51-44DC-5BACF4F41A8F}"/>
              </a:ext>
            </a:extLst>
          </p:cNvPr>
          <p:cNvSpPr txBox="1">
            <a:spLocks/>
          </p:cNvSpPr>
          <p:nvPr/>
        </p:nvSpPr>
        <p:spPr>
          <a:xfrm>
            <a:off x="0" y="205797"/>
            <a:ext cx="18288000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Chart Style</a:t>
            </a:r>
            <a:endParaRPr lang="ko-KR" alt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17A9C04-4474-D69D-B0F4-FCF544B778B0}"/>
              </a:ext>
            </a:extLst>
          </p:cNvPr>
          <p:cNvSpPr txBox="1">
            <a:spLocks/>
          </p:cNvSpPr>
          <p:nvPr/>
        </p:nvSpPr>
        <p:spPr>
          <a:xfrm>
            <a:off x="0" y="1165904"/>
            <a:ext cx="18288000" cy="4800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Key Finding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C6A01-406B-0AE0-AAC3-E0E36E419AEB}"/>
              </a:ext>
            </a:extLst>
          </p:cNvPr>
          <p:cNvCxnSpPr/>
          <p:nvPr/>
        </p:nvCxnSpPr>
        <p:spPr>
          <a:xfrm>
            <a:off x="9144000" y="2005997"/>
            <a:ext cx="0" cy="396044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D71D0-022F-24EC-BF84-44C47A987A6D}"/>
              </a:ext>
            </a:extLst>
          </p:cNvPr>
          <p:cNvCxnSpPr/>
          <p:nvPr/>
        </p:nvCxnSpPr>
        <p:spPr>
          <a:xfrm>
            <a:off x="2423254" y="5966437"/>
            <a:ext cx="13441493" cy="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5E0AD02-DDF2-6BC3-9A5A-BD96C979B223}"/>
              </a:ext>
            </a:extLst>
          </p:cNvPr>
          <p:cNvSpPr txBox="1"/>
          <p:nvPr/>
        </p:nvSpPr>
        <p:spPr>
          <a:xfrm>
            <a:off x="3497702" y="6264202"/>
            <a:ext cx="14443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1D8C96"/>
                </a:solidFill>
                <a:cs typeface="Arial" pitchFamily="34" charset="0"/>
              </a:rPr>
              <a:t>40%</a:t>
            </a:r>
            <a:endParaRPr lang="ko-KR" altLang="en-US" sz="4000" b="1" dirty="0">
              <a:solidFill>
                <a:srgbClr val="1D8C96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CEF25-E878-06F7-BC1A-895441540293}"/>
              </a:ext>
            </a:extLst>
          </p:cNvPr>
          <p:cNvSpPr txBox="1"/>
          <p:nvPr/>
        </p:nvSpPr>
        <p:spPr>
          <a:xfrm>
            <a:off x="13511748" y="6648450"/>
            <a:ext cx="14443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24AFBA"/>
                </a:solidFill>
                <a:cs typeface="Arial" pitchFamily="34" charset="0"/>
              </a:rPr>
              <a:t>35%</a:t>
            </a:r>
            <a:endParaRPr lang="ko-KR" altLang="en-US" sz="4000" b="1" dirty="0">
              <a:solidFill>
                <a:srgbClr val="24AFBA"/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5A8A17-49E5-532D-73D2-5CA7300C1864}"/>
              </a:ext>
            </a:extLst>
          </p:cNvPr>
          <p:cNvGrpSpPr/>
          <p:nvPr/>
        </p:nvGrpSpPr>
        <p:grpSpPr>
          <a:xfrm>
            <a:off x="5206203" y="6115051"/>
            <a:ext cx="7898238" cy="704909"/>
            <a:chOff x="6228184" y="1701419"/>
            <a:chExt cx="2592288" cy="4229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10AE49-48BC-3723-504D-85A1A4950985}"/>
                </a:ext>
              </a:extLst>
            </p:cNvPr>
            <p:cNvSpPr txBox="1"/>
            <p:nvPr/>
          </p:nvSpPr>
          <p:spPr>
            <a:xfrm>
              <a:off x="6228184" y="1884298"/>
              <a:ext cx="25922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9020C9-27A3-6C9E-20F0-A79517CB9F12}"/>
                </a:ext>
              </a:extLst>
            </p:cNvPr>
            <p:cNvSpPr txBox="1"/>
            <p:nvPr/>
          </p:nvSpPr>
          <p:spPr>
            <a:xfrm>
              <a:off x="6228184" y="1701419"/>
              <a:ext cx="25922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73C13A-25CB-A58D-4C49-811937047699}"/>
              </a:ext>
            </a:extLst>
          </p:cNvPr>
          <p:cNvGrpSpPr/>
          <p:nvPr/>
        </p:nvGrpSpPr>
        <p:grpSpPr>
          <a:xfrm>
            <a:off x="5206203" y="6877050"/>
            <a:ext cx="7898238" cy="783162"/>
            <a:chOff x="6228184" y="1749861"/>
            <a:chExt cx="2592288" cy="4698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03A586-F8A9-3532-712A-E414246E3804}"/>
                </a:ext>
              </a:extLst>
            </p:cNvPr>
            <p:cNvSpPr txBox="1"/>
            <p:nvPr/>
          </p:nvSpPr>
          <p:spPr>
            <a:xfrm>
              <a:off x="6228184" y="1979692"/>
              <a:ext cx="25922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C63A37-2DA2-DA21-0011-A663141F4830}"/>
                </a:ext>
              </a:extLst>
            </p:cNvPr>
            <p:cNvSpPr txBox="1"/>
            <p:nvPr/>
          </p:nvSpPr>
          <p:spPr>
            <a:xfrm>
              <a:off x="6228184" y="1749861"/>
              <a:ext cx="25922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Graphic 6" descr="City with solid fill">
            <a:extLst>
              <a:ext uri="{FF2B5EF4-FFF2-40B4-BE49-F238E27FC236}">
                <a16:creationId xmlns:a16="http://schemas.microsoft.com/office/drawing/2014/main" id="{A32F349F-5796-499F-92D5-F16CA2EE0E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59000" y="6422021"/>
            <a:ext cx="914400" cy="914400"/>
          </a:xfrm>
          <a:prstGeom prst="rect">
            <a:avLst/>
          </a:prstGeom>
        </p:spPr>
      </p:pic>
      <p:pic>
        <p:nvPicPr>
          <p:cNvPr id="39" name="Graphic 38" descr="Family with two children with solid fill">
            <a:extLst>
              <a:ext uri="{FF2B5EF4-FFF2-40B4-BE49-F238E27FC236}">
                <a16:creationId xmlns:a16="http://schemas.microsoft.com/office/drawing/2014/main" id="{BA3B35BA-E7B2-78C6-58F3-8BA25760F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6902" y="6115051"/>
            <a:ext cx="900698" cy="900698"/>
          </a:xfrm>
          <a:prstGeom prst="rect">
            <a:avLst/>
          </a:prstGeom>
        </p:spPr>
      </p:pic>
      <p:pic>
        <p:nvPicPr>
          <p:cNvPr id="27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ED748D5-5665-BB3F-3F5D-E249AAE5B8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55" y="1985854"/>
            <a:ext cx="6711014" cy="3930737"/>
          </a:xfrm>
          <a:prstGeom prst="rect">
            <a:avLst/>
          </a:prstGeom>
        </p:spPr>
      </p:pic>
      <p:pic>
        <p:nvPicPr>
          <p:cNvPr id="41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C137BA5-FC5F-B031-054E-617740401E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932" y="1940245"/>
            <a:ext cx="5843030" cy="39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7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371206" y="465996"/>
            <a:ext cx="11515993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                   Reference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2967" y="2019286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33389-0FA6-FBC1-197B-CBB753C20753}"/>
              </a:ext>
            </a:extLst>
          </p:cNvPr>
          <p:cNvSpPr/>
          <p:nvPr/>
        </p:nvSpPr>
        <p:spPr>
          <a:xfrm>
            <a:off x="4933952" y="2040245"/>
            <a:ext cx="4419600" cy="1331605"/>
          </a:xfrm>
          <a:prstGeom prst="rect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Points</a:t>
            </a:r>
            <a:endParaRPr lang="en-AU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9F6B0-3BDA-E1CA-2A73-C695AEEA055C}"/>
              </a:ext>
            </a:extLst>
          </p:cNvPr>
          <p:cNvSpPr/>
          <p:nvPr/>
        </p:nvSpPr>
        <p:spPr>
          <a:xfrm>
            <a:off x="4953000" y="3524250"/>
            <a:ext cx="4419600" cy="1331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1D8C96"/>
                </a:solidFill>
              </a:rPr>
              <a:t>Points</a:t>
            </a:r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4D36BC-5664-DA28-5524-EDF0390A2C13}"/>
              </a:ext>
            </a:extLst>
          </p:cNvPr>
          <p:cNvSpPr/>
          <p:nvPr/>
        </p:nvSpPr>
        <p:spPr>
          <a:xfrm>
            <a:off x="4953000" y="5048250"/>
            <a:ext cx="4419600" cy="1331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1D8C96"/>
                </a:solidFill>
              </a:rPr>
              <a:t>Points</a:t>
            </a:r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F4931-A04B-024B-B431-129133C0CBA9}"/>
              </a:ext>
            </a:extLst>
          </p:cNvPr>
          <p:cNvSpPr txBox="1"/>
          <p:nvPr/>
        </p:nvSpPr>
        <p:spPr>
          <a:xfrm>
            <a:off x="10368711" y="3827921"/>
            <a:ext cx="4337889" cy="707886"/>
          </a:xfrm>
          <a:prstGeom prst="rect">
            <a:avLst/>
          </a:prstGeom>
          <a:noFill/>
          <a:ln>
            <a:solidFill>
              <a:srgbClr val="1D8C96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1D8C96"/>
                </a:solidFill>
              </a:rPr>
              <a:t>SCREENSHOT</a:t>
            </a:r>
          </a:p>
        </p:txBody>
      </p: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B5DBAC8D-8F21-1913-BA99-49261AC0FB80}"/>
              </a:ext>
            </a:extLst>
          </p:cNvPr>
          <p:cNvSpPr/>
          <p:nvPr/>
        </p:nvSpPr>
        <p:spPr>
          <a:xfrm>
            <a:off x="2918859" y="2040245"/>
            <a:ext cx="1759467" cy="4621793"/>
          </a:xfrm>
          <a:prstGeom prst="flowChartOffpageConnector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Key Point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37177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9525" y="0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209187" y="465996"/>
            <a:ext cx="7629793" cy="88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Discussion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4EB103-CD26-5D44-B834-F62EE1950FF0}"/>
              </a:ext>
            </a:extLst>
          </p:cNvPr>
          <p:cNvSpPr txBox="1"/>
          <p:nvPr/>
        </p:nvSpPr>
        <p:spPr>
          <a:xfrm>
            <a:off x="2895600" y="2305050"/>
            <a:ext cx="10739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400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0"/>
            <a:ext cx="18288000" cy="85725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798">
            <a:off x="2476502" y="858822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15379" y="9969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27 June  2022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0588" y="2110790"/>
            <a:ext cx="11206821" cy="78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5833" dirty="0">
                <a:solidFill>
                  <a:srgbClr val="1D8C96"/>
                </a:solidFill>
                <a:latin typeface="Norwester"/>
              </a:rPr>
              <a:t>QUESTIONS OR COMMENTS?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58322" y="3341935"/>
            <a:ext cx="788627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dirty="0">
                <a:solidFill>
                  <a:srgbClr val="1A2D3B"/>
                </a:solidFill>
                <a:latin typeface="Quicksand"/>
              </a:rPr>
              <a:t>…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0D8357D-E91A-4D78-980D-29F2115DEAF8}"/>
              </a:ext>
            </a:extLst>
          </p:cNvPr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A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7">
            <a:extLst>
              <a:ext uri="{FF2B5EF4-FFF2-40B4-BE49-F238E27FC236}">
                <a16:creationId xmlns:a16="http://schemas.microsoft.com/office/drawing/2014/main" id="{62B0BBAD-660D-0EA9-6284-6AB56CF35F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476" b="21476"/>
          <a:stretch>
            <a:fillRect/>
          </a:stretch>
        </p:blipFill>
        <p:spPr>
          <a:xfrm>
            <a:off x="228600" y="0"/>
            <a:ext cx="17830800" cy="53317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5408" y="4202812"/>
            <a:ext cx="6085192" cy="1942096"/>
          </a:xfrm>
          <a:prstGeom prst="rect">
            <a:avLst/>
          </a:prstGeom>
          <a:solidFill>
            <a:srgbClr val="EEA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2543267" y="4166237"/>
            <a:ext cx="5520614" cy="8101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 Presentation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3267" y="4821469"/>
            <a:ext cx="5160573" cy="1323439"/>
          </a:xfrm>
          <a:prstGeom prst="rect">
            <a:avLst/>
          </a:prstGeom>
          <a:solidFill>
            <a:srgbClr val="EEAF12"/>
          </a:solidFill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Erastus </a:t>
            </a:r>
            <a:r>
              <a:rPr lang="en-GB" altLang="ko-KR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Chirchir</a:t>
            </a:r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(pm)</a:t>
            </a:r>
          </a:p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Salim; </a:t>
            </a:r>
          </a:p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Julia Cooper; </a:t>
            </a:r>
          </a:p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Angela Liu   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1304240" y="5388877"/>
            <a:ext cx="5459760" cy="32407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Melbourne </a:t>
            </a:r>
          </a:p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Footprints</a:t>
            </a:r>
          </a:p>
          <a:p>
            <a:pPr marL="0" indent="0" algn="r">
              <a:buNone/>
            </a:pPr>
            <a:endParaRPr lang="en-US" altLang="ko-KR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ko-KR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267" y="6529535"/>
            <a:ext cx="8160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what degree has the Melbourne CBD footprint </a:t>
            </a:r>
          </a:p>
          <a:p>
            <a:pPr algn="r"/>
            <a:r>
              <a:rPr lang="en-GB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recovered from Covid19? </a:t>
            </a:r>
          </a:p>
          <a:p>
            <a:pPr algn="r"/>
            <a:endParaRPr lang="en-GB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so, would a small business eatery be a viable option to invest in 2022?</a:t>
            </a:r>
          </a:p>
        </p:txBody>
      </p:sp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8A7648F4-063C-0D52-5144-248AE88D3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987" y="1849810"/>
            <a:ext cx="1320147" cy="1320147"/>
          </a:xfrm>
          <a:prstGeom prst="rect">
            <a:avLst/>
          </a:prstGeom>
        </p:spPr>
      </p:pic>
      <p:pic>
        <p:nvPicPr>
          <p:cNvPr id="7" name="Graphic 6" descr="Group of women with solid fill">
            <a:extLst>
              <a:ext uri="{FF2B5EF4-FFF2-40B4-BE49-F238E27FC236}">
                <a16:creationId xmlns:a16="http://schemas.microsoft.com/office/drawing/2014/main" id="{0A9A0BB1-60A2-ED9D-0E9C-C5DA39D205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4873" y="2887149"/>
            <a:ext cx="559008" cy="559008"/>
          </a:xfrm>
          <a:prstGeom prst="rect">
            <a:avLst/>
          </a:prstGeom>
        </p:spPr>
      </p:pic>
      <p:pic>
        <p:nvPicPr>
          <p:cNvPr id="13" name="Graphic 12" descr="Group of women with solid fill">
            <a:extLst>
              <a:ext uri="{FF2B5EF4-FFF2-40B4-BE49-F238E27FC236}">
                <a16:creationId xmlns:a16="http://schemas.microsoft.com/office/drawing/2014/main" id="{C67661DB-D93B-41A8-8406-5BA9FB46F4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788" y="2005998"/>
            <a:ext cx="559008" cy="559008"/>
          </a:xfrm>
          <a:prstGeom prst="rect">
            <a:avLst/>
          </a:prstGeom>
        </p:spPr>
      </p:pic>
      <p:pic>
        <p:nvPicPr>
          <p:cNvPr id="14" name="Graphic 13" descr="Group of women with solid fill">
            <a:extLst>
              <a:ext uri="{FF2B5EF4-FFF2-40B4-BE49-F238E27FC236}">
                <a16:creationId xmlns:a16="http://schemas.microsoft.com/office/drawing/2014/main" id="{8E695AA4-ECAC-0135-E41E-529B5079D1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8873" y="2005998"/>
            <a:ext cx="559008" cy="559008"/>
          </a:xfrm>
          <a:prstGeom prst="rect">
            <a:avLst/>
          </a:prstGeom>
        </p:spPr>
      </p:pic>
      <p:pic>
        <p:nvPicPr>
          <p:cNvPr id="16" name="Graphic 15" descr="Group of women with solid fill">
            <a:extLst>
              <a:ext uri="{FF2B5EF4-FFF2-40B4-BE49-F238E27FC236}">
                <a16:creationId xmlns:a16="http://schemas.microsoft.com/office/drawing/2014/main" id="{D9D8F80C-9359-755E-ACC9-994F1445A8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4966" y="1326976"/>
            <a:ext cx="559008" cy="559008"/>
          </a:xfrm>
          <a:prstGeom prst="rect">
            <a:avLst/>
          </a:prstGeom>
        </p:spPr>
      </p:pic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35C810A3-3CF3-2A9D-025D-F79091CA1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0489" y="1627186"/>
            <a:ext cx="559008" cy="559008"/>
          </a:xfrm>
          <a:prstGeom prst="rect">
            <a:avLst/>
          </a:prstGeom>
        </p:spPr>
      </p:pic>
      <p:pic>
        <p:nvPicPr>
          <p:cNvPr id="19" name="Graphic 18" descr="Group of women with solid fill">
            <a:extLst>
              <a:ext uri="{FF2B5EF4-FFF2-40B4-BE49-F238E27FC236}">
                <a16:creationId xmlns:a16="http://schemas.microsoft.com/office/drawing/2014/main" id="{104261DD-6A12-6CFA-1054-4846BA6361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8400" y="933450"/>
            <a:ext cx="559008" cy="559008"/>
          </a:xfrm>
          <a:prstGeom prst="rect">
            <a:avLst/>
          </a:prstGeom>
        </p:spPr>
      </p:pic>
      <p:pic>
        <p:nvPicPr>
          <p:cNvPr id="20" name="Graphic 19" descr="Group of women with solid fill">
            <a:extLst>
              <a:ext uri="{FF2B5EF4-FFF2-40B4-BE49-F238E27FC236}">
                <a16:creationId xmlns:a16="http://schemas.microsoft.com/office/drawing/2014/main" id="{1C6000CD-B546-6C96-802D-4472D7B418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1822242"/>
            <a:ext cx="559008" cy="559008"/>
          </a:xfrm>
          <a:prstGeom prst="rect">
            <a:avLst/>
          </a:prstGeom>
        </p:spPr>
      </p:pic>
      <p:pic>
        <p:nvPicPr>
          <p:cNvPr id="21" name="Graphic 20" descr="Group of women with solid fill">
            <a:extLst>
              <a:ext uri="{FF2B5EF4-FFF2-40B4-BE49-F238E27FC236}">
                <a16:creationId xmlns:a16="http://schemas.microsoft.com/office/drawing/2014/main" id="{71834EE5-09C2-B7A8-5251-637C4AD886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8992" y="2127042"/>
            <a:ext cx="559008" cy="559008"/>
          </a:xfrm>
          <a:prstGeom prst="rect">
            <a:avLst/>
          </a:prstGeom>
        </p:spPr>
      </p:pic>
      <p:pic>
        <p:nvPicPr>
          <p:cNvPr id="22" name="Graphic 21" descr="Group of women with solid fill">
            <a:extLst>
              <a:ext uri="{FF2B5EF4-FFF2-40B4-BE49-F238E27FC236}">
                <a16:creationId xmlns:a16="http://schemas.microsoft.com/office/drawing/2014/main" id="{CD0F6971-64F9-A0C3-9966-C43908D80E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1792" y="2127042"/>
            <a:ext cx="559008" cy="559008"/>
          </a:xfrm>
          <a:prstGeom prst="rect">
            <a:avLst/>
          </a:prstGeom>
        </p:spPr>
      </p:pic>
      <p:pic>
        <p:nvPicPr>
          <p:cNvPr id="23" name="Graphic 22" descr="Group of women with solid fill">
            <a:extLst>
              <a:ext uri="{FF2B5EF4-FFF2-40B4-BE49-F238E27FC236}">
                <a16:creationId xmlns:a16="http://schemas.microsoft.com/office/drawing/2014/main" id="{DCE6D50B-A0F8-2511-13F5-60DB143CA6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192" y="2990850"/>
            <a:ext cx="559008" cy="559008"/>
          </a:xfrm>
          <a:prstGeom prst="rect">
            <a:avLst/>
          </a:prstGeom>
        </p:spPr>
      </p:pic>
      <p:pic>
        <p:nvPicPr>
          <p:cNvPr id="24" name="Graphic 23" descr="Group of women with solid fill">
            <a:extLst>
              <a:ext uri="{FF2B5EF4-FFF2-40B4-BE49-F238E27FC236}">
                <a16:creationId xmlns:a16="http://schemas.microsoft.com/office/drawing/2014/main" id="{6926720C-C4E8-80A5-5F9D-47B5A6C03C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6992" y="2965242"/>
            <a:ext cx="559008" cy="559008"/>
          </a:xfrm>
          <a:prstGeom prst="rect">
            <a:avLst/>
          </a:prstGeom>
        </p:spPr>
      </p:pic>
      <p:pic>
        <p:nvPicPr>
          <p:cNvPr id="25" name="Graphic 24" descr="Group of women with solid fill">
            <a:extLst>
              <a:ext uri="{FF2B5EF4-FFF2-40B4-BE49-F238E27FC236}">
                <a16:creationId xmlns:a16="http://schemas.microsoft.com/office/drawing/2014/main" id="{F2F59FD0-DB5C-E83D-3E2E-DE9B9F0643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9792" y="2965242"/>
            <a:ext cx="559008" cy="559008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30168077-3EB1-82DA-B859-758503824ACE}"/>
              </a:ext>
            </a:extLst>
          </p:cNvPr>
          <p:cNvSpPr txBox="1"/>
          <p:nvPr/>
        </p:nvSpPr>
        <p:spPr>
          <a:xfrm>
            <a:off x="6709679" y="5795938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chemeClr val="bg1"/>
                </a:solidFill>
                <a:latin typeface="Quicksand"/>
              </a:rPr>
              <a:t>June 2022</a:t>
            </a:r>
          </a:p>
        </p:txBody>
      </p:sp>
    </p:spTree>
    <p:extLst>
      <p:ext uri="{BB962C8B-B14F-4D97-AF65-F5344CB8AC3E}">
        <p14:creationId xmlns:p14="http://schemas.microsoft.com/office/powerpoint/2010/main" val="336913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447407" y="465996"/>
            <a:ext cx="7629793" cy="91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The Data source- JULIA 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49BE3DB-E067-1EE6-0FFB-B4E0570626DE}"/>
              </a:ext>
            </a:extLst>
          </p:cNvPr>
          <p:cNvSpPr txBox="1">
            <a:spLocks/>
          </p:cNvSpPr>
          <p:nvPr/>
        </p:nvSpPr>
        <p:spPr>
          <a:xfrm>
            <a:off x="0" y="205797"/>
            <a:ext cx="18288000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Infographic Style</a:t>
            </a:r>
            <a:endParaRPr lang="ko-KR" alt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C8D77D3-7309-AE69-49CF-40DE814FB0C3}"/>
              </a:ext>
            </a:extLst>
          </p:cNvPr>
          <p:cNvSpPr txBox="1">
            <a:spLocks/>
          </p:cNvSpPr>
          <p:nvPr/>
        </p:nvSpPr>
        <p:spPr>
          <a:xfrm>
            <a:off x="0" y="1165904"/>
            <a:ext cx="18288000" cy="4800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Insert the title of your subtitle Here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BF2003-85DC-3CFE-9DA8-67780A4E60BF}"/>
              </a:ext>
            </a:extLst>
          </p:cNvPr>
          <p:cNvGrpSpPr/>
          <p:nvPr/>
        </p:nvGrpSpPr>
        <p:grpSpPr>
          <a:xfrm>
            <a:off x="7550490" y="3279555"/>
            <a:ext cx="1500000" cy="1500000"/>
            <a:chOff x="3563888" y="1923678"/>
            <a:chExt cx="900000" cy="900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FF1B5D-73E7-9FC7-0699-D96A190ED0D3}"/>
                </a:ext>
              </a:extLst>
            </p:cNvPr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24A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859F63D3-27E9-FBEE-013E-7EA94BA13893}"/>
                </a:ext>
              </a:extLst>
            </p:cNvPr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>
                <a:solidFill>
                  <a:schemeClr val="bg1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B8E5081-3C7D-CB5E-FD40-8A9289352A01}"/>
              </a:ext>
            </a:extLst>
          </p:cNvPr>
          <p:cNvSpPr/>
          <p:nvPr/>
        </p:nvSpPr>
        <p:spPr>
          <a:xfrm rot="5400000">
            <a:off x="9219549" y="2711025"/>
            <a:ext cx="2084120" cy="2052939"/>
          </a:xfrm>
          <a:prstGeom prst="rect">
            <a:avLst/>
          </a:prstGeom>
          <a:solidFill>
            <a:schemeClr val="bg1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EED514-62DA-9DB8-AF24-BC51E794F698}"/>
              </a:ext>
            </a:extLst>
          </p:cNvPr>
          <p:cNvSpPr/>
          <p:nvPr/>
        </p:nvSpPr>
        <p:spPr>
          <a:xfrm rot="16200000">
            <a:off x="7112301" y="4844394"/>
            <a:ext cx="1815880" cy="2060501"/>
          </a:xfrm>
          <a:prstGeom prst="rect">
            <a:avLst/>
          </a:prstGeom>
          <a:solidFill>
            <a:schemeClr val="bg1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A9D376-93A2-92C8-94E9-872035A6F6BC}"/>
              </a:ext>
            </a:extLst>
          </p:cNvPr>
          <p:cNvSpPr txBox="1"/>
          <p:nvPr/>
        </p:nvSpPr>
        <p:spPr>
          <a:xfrm>
            <a:off x="8232496" y="4053185"/>
            <a:ext cx="67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D8C96"/>
                </a:solidFill>
                <a:cs typeface="Arial" pitchFamily="34" charset="0"/>
              </a:rPr>
              <a:t>API</a:t>
            </a:r>
            <a:endParaRPr lang="ko-KR" altLang="en-US" sz="2400" b="1" dirty="0">
              <a:solidFill>
                <a:srgbClr val="1D8C96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9E8B38-9F32-C3CF-3358-FE6E16810568}"/>
              </a:ext>
            </a:extLst>
          </p:cNvPr>
          <p:cNvGrpSpPr/>
          <p:nvPr/>
        </p:nvGrpSpPr>
        <p:grpSpPr>
          <a:xfrm>
            <a:off x="2427589" y="2914649"/>
            <a:ext cx="4232472" cy="1796254"/>
            <a:chOff x="803640" y="3333106"/>
            <a:chExt cx="2059657" cy="107775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31C59B-027A-55BA-997C-CEE0950818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2800" dirty="0">
                  <a:solidFill>
                    <a:srgbClr val="1D8C96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examine the </a:t>
              </a:r>
              <a:r>
                <a:rPr lang="en-AU" sz="2800" dirty="0">
                  <a:solidFill>
                    <a:srgbClr val="1D8C9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trend of </a:t>
              </a:r>
              <a:r>
                <a:rPr lang="en-AU" sz="2800" dirty="0">
                  <a:solidFill>
                    <a:srgbClr val="1D8C96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pedestrian number change after covid19 </a:t>
              </a:r>
              <a:endParaRPr lang="ko-KR" altLang="en-US" sz="2800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45F044-8846-2057-CC28-3F94F0D6FCC2}"/>
                </a:ext>
              </a:extLst>
            </p:cNvPr>
            <p:cNvSpPr txBox="1"/>
            <p:nvPr/>
          </p:nvSpPr>
          <p:spPr>
            <a:xfrm>
              <a:off x="803640" y="3333106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API Data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507E33-817A-495E-B06A-CFBA6510D382}"/>
              </a:ext>
            </a:extLst>
          </p:cNvPr>
          <p:cNvGrpSpPr/>
          <p:nvPr/>
        </p:nvGrpSpPr>
        <p:grpSpPr>
          <a:xfrm>
            <a:off x="1382280" y="5886450"/>
            <a:ext cx="5514949" cy="2255676"/>
            <a:chOff x="803640" y="3315986"/>
            <a:chExt cx="2059657" cy="135340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B86309-5A6A-0252-6500-D863DBFEF27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089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0" i="0" dirty="0">
                  <a:solidFill>
                    <a:srgbClr val="1D8C96"/>
                  </a:solidFill>
                  <a:effectLst/>
                  <a:latin typeface="arial" panose="020B0604020202020204" pitchFamily="34" charset="0"/>
                </a:rPr>
                <a:t>Real location and business onsite Information provided by google</a:t>
              </a:r>
              <a:endParaRPr lang="en-AU" sz="2800" dirty="0">
                <a:solidFill>
                  <a:srgbClr val="1D8C96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35B761-BBC6-5C38-8D6B-31DC6C5A5466}"/>
                </a:ext>
              </a:extLst>
            </p:cNvPr>
            <p:cNvSpPr txBox="1"/>
            <p:nvPr/>
          </p:nvSpPr>
          <p:spPr>
            <a:xfrm>
              <a:off x="803640" y="3315986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Google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F101778-F41A-B384-1EB3-0CAE8B007D02}"/>
              </a:ext>
            </a:extLst>
          </p:cNvPr>
          <p:cNvGrpSpPr/>
          <p:nvPr/>
        </p:nvGrpSpPr>
        <p:grpSpPr>
          <a:xfrm>
            <a:off x="11434595" y="2613737"/>
            <a:ext cx="6281431" cy="2320093"/>
            <a:chOff x="803640" y="3362835"/>
            <a:chExt cx="2059657" cy="99863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CA3BF8-185D-0A71-D11C-A0D099026E7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78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rgbClr val="1D8C96"/>
                  </a:solidFill>
                  <a:effectLst/>
                  <a:latin typeface="Helvetica" panose="020B0604020202020204" pitchFamily="34" charset="0"/>
                  <a:ea typeface="Times New Roman" panose="02020603050405020304" pitchFamily="18" charset="0"/>
                </a:rPr>
                <a:t>dataset contains hourly pedestrian counts from pedestrian sensor devices located across the city</a:t>
              </a:r>
              <a:endParaRPr lang="en-AU" sz="2800" dirty="0">
                <a:solidFill>
                  <a:srgbClr val="1D8C96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F47C2B-B1CD-E644-FF87-012B8C6BDBE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City of Melbourne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552EA3-EEF0-30A6-84A2-6708825F34A8}"/>
              </a:ext>
            </a:extLst>
          </p:cNvPr>
          <p:cNvGrpSpPr/>
          <p:nvPr/>
        </p:nvGrpSpPr>
        <p:grpSpPr>
          <a:xfrm>
            <a:off x="11540928" y="5353052"/>
            <a:ext cx="4232472" cy="1039214"/>
            <a:chOff x="803640" y="3270266"/>
            <a:chExt cx="2059657" cy="62352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3B4738-C40C-1CB7-3868-9200D2D95C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1D8C96"/>
                  </a:solidFill>
                  <a:cs typeface="Arial" pitchFamily="34" charset="0"/>
                </a:rPr>
                <a:t>ABS weather data</a:t>
              </a:r>
              <a:endParaRPr lang="ko-KR" altLang="en-US" sz="2800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870FD1D-3180-3270-5B96-6EFAA3522E85}"/>
                </a:ext>
              </a:extLst>
            </p:cNvPr>
            <p:cNvSpPr txBox="1"/>
            <p:nvPr/>
          </p:nvSpPr>
          <p:spPr>
            <a:xfrm>
              <a:off x="803640" y="3270266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ABS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8F1C8EF8-8B0C-E579-F47E-36126FB0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934" y="2999220"/>
            <a:ext cx="1473496" cy="1485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D71F9D-B2AB-0EBC-1EC7-6908FFCA0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172" y="5200650"/>
            <a:ext cx="1423860" cy="1337327"/>
          </a:xfrm>
          <a:prstGeom prst="rect">
            <a:avLst/>
          </a:prstGeom>
        </p:spPr>
      </p:pic>
      <p:pic>
        <p:nvPicPr>
          <p:cNvPr id="7" name="Graphic 6" descr="Cloud Computing with solid fill">
            <a:extLst>
              <a:ext uri="{FF2B5EF4-FFF2-40B4-BE49-F238E27FC236}">
                <a16:creationId xmlns:a16="http://schemas.microsoft.com/office/drawing/2014/main" id="{F65EE98D-42A3-9E0B-931E-63DAB02FF5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3800" y="3448050"/>
            <a:ext cx="914400" cy="9144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8B37FD2-B95F-482A-5179-E700D979D5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139" y="4832027"/>
            <a:ext cx="1984936" cy="18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9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53413402-F921-4875-8D93-D43349C78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499" name="Google Shape;499;p76"/>
          <p:cNvSpPr/>
          <p:nvPr/>
        </p:nvSpPr>
        <p:spPr>
          <a:xfrm>
            <a:off x="1524001" y="2302803"/>
            <a:ext cx="15256216" cy="5564296"/>
          </a:xfrm>
          <a:custGeom>
            <a:avLst/>
            <a:gdLst/>
            <a:ahLst/>
            <a:cxnLst/>
            <a:rect l="l" t="t" r="r" b="b"/>
            <a:pathLst>
              <a:path w="12204973" h="3880337" extrusionOk="0">
                <a:moveTo>
                  <a:pt x="0" y="0"/>
                </a:moveTo>
                <a:lnTo>
                  <a:pt x="37535" y="32"/>
                </a:lnTo>
                <a:cubicBezTo>
                  <a:pt x="857482" y="42746"/>
                  <a:pt x="2180070" y="1109820"/>
                  <a:pt x="3478874" y="1198586"/>
                </a:cubicBezTo>
                <a:cubicBezTo>
                  <a:pt x="5141346" y="1312206"/>
                  <a:pt x="7643709" y="780625"/>
                  <a:pt x="9453376" y="930766"/>
                </a:cubicBezTo>
                <a:cubicBezTo>
                  <a:pt x="10132002" y="987069"/>
                  <a:pt x="10925693" y="1038236"/>
                  <a:pt x="11676235" y="1127921"/>
                </a:cubicBezTo>
                <a:lnTo>
                  <a:pt x="12204973" y="1203321"/>
                </a:lnTo>
                <a:lnTo>
                  <a:pt x="12204973" y="3880337"/>
                </a:lnTo>
                <a:lnTo>
                  <a:pt x="0" y="3880337"/>
                </a:lnTo>
                <a:close/>
              </a:path>
            </a:pathLst>
          </a:custGeom>
          <a:solidFill>
            <a:srgbClr val="24AFBA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76"/>
          <p:cNvSpPr/>
          <p:nvPr/>
        </p:nvSpPr>
        <p:spPr>
          <a:xfrm>
            <a:off x="2286000" y="2979438"/>
            <a:ext cx="4205274" cy="3136306"/>
          </a:xfrm>
          <a:prstGeom prst="roundRect">
            <a:avLst>
              <a:gd name="adj" fmla="val 5783"/>
            </a:avLst>
          </a:prstGeom>
          <a:solidFill>
            <a:srgbClr val="1D8C96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76"/>
          <p:cNvSpPr/>
          <p:nvPr/>
        </p:nvSpPr>
        <p:spPr>
          <a:xfrm>
            <a:off x="7041364" y="2940262"/>
            <a:ext cx="4205274" cy="3136306"/>
          </a:xfrm>
          <a:prstGeom prst="roundRect">
            <a:avLst>
              <a:gd name="adj" fmla="val 5783"/>
            </a:avLst>
          </a:prstGeom>
          <a:solidFill>
            <a:srgbClr val="1D8C96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6"/>
          <p:cNvSpPr/>
          <p:nvPr/>
        </p:nvSpPr>
        <p:spPr>
          <a:xfrm>
            <a:off x="11796726" y="2978744"/>
            <a:ext cx="4205274" cy="3136306"/>
          </a:xfrm>
          <a:prstGeom prst="roundRect">
            <a:avLst>
              <a:gd name="adj" fmla="val 5783"/>
            </a:avLst>
          </a:prstGeom>
          <a:solidFill>
            <a:srgbClr val="1D8C96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6"/>
          <p:cNvSpPr txBox="1"/>
          <p:nvPr/>
        </p:nvSpPr>
        <p:spPr>
          <a:xfrm>
            <a:off x="3882007" y="399439"/>
            <a:ext cx="1008583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523963">
              <a:buClr>
                <a:srgbClr val="000000"/>
              </a:buClr>
            </a:pPr>
            <a:r>
              <a:rPr lang="en-US" sz="5400" dirty="0">
                <a:solidFill>
                  <a:srgbClr val="1D8C96"/>
                </a:solidFill>
                <a:latin typeface="Norwester"/>
              </a:rPr>
              <a:t>Data Source-Julia</a:t>
            </a:r>
            <a:endParaRPr sz="1834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08" name="Google Shape;508;p76"/>
          <p:cNvSpPr/>
          <p:nvPr/>
        </p:nvSpPr>
        <p:spPr>
          <a:xfrm>
            <a:off x="3701152" y="2656471"/>
            <a:ext cx="1653674" cy="165367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635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1" name="Google Shape;511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139912" y="3190921"/>
            <a:ext cx="776154" cy="58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76"/>
          <p:cNvGrpSpPr/>
          <p:nvPr/>
        </p:nvGrpSpPr>
        <p:grpSpPr>
          <a:xfrm>
            <a:off x="12933177" y="2656471"/>
            <a:ext cx="1653674" cy="1653674"/>
            <a:chOff x="6341733" y="1647786"/>
            <a:chExt cx="914400" cy="914400"/>
          </a:xfrm>
        </p:grpSpPr>
        <p:sp>
          <p:nvSpPr>
            <p:cNvPr id="513" name="Google Shape;513;p76"/>
            <p:cNvSpPr/>
            <p:nvPr/>
          </p:nvSpPr>
          <p:spPr>
            <a:xfrm>
              <a:off x="6341733" y="1647786"/>
              <a:ext cx="914400" cy="91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0" dist="63500" dir="5400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14" name="Google Shape;514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 flipH="1">
              <a:off x="6584346" y="1943311"/>
              <a:ext cx="429175" cy="323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" name="Google Shape;515;p76"/>
          <p:cNvGrpSpPr/>
          <p:nvPr/>
        </p:nvGrpSpPr>
        <p:grpSpPr>
          <a:xfrm>
            <a:off x="8317164" y="2656471"/>
            <a:ext cx="1653674" cy="1653674"/>
            <a:chOff x="3962394" y="1647786"/>
            <a:chExt cx="914400" cy="914400"/>
          </a:xfrm>
        </p:grpSpPr>
        <p:sp>
          <p:nvSpPr>
            <p:cNvPr id="516" name="Google Shape;516;p76"/>
            <p:cNvSpPr/>
            <p:nvPr/>
          </p:nvSpPr>
          <p:spPr>
            <a:xfrm>
              <a:off x="3962394" y="1647786"/>
              <a:ext cx="914400" cy="91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0" dist="63500" dir="5400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17" name="Google Shape;517;p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39594" y="1942986"/>
              <a:ext cx="360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p76"/>
          <p:cNvSpPr txBox="1"/>
          <p:nvPr/>
        </p:nvSpPr>
        <p:spPr>
          <a:xfrm>
            <a:off x="2714621" y="5177228"/>
            <a:ext cx="362673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1400"/>
            </a:pPr>
            <a:r>
              <a:rPr lang="en" sz="2400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Sensors at </a:t>
            </a:r>
            <a:r>
              <a:rPr lang="en-GB" sz="2400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counting zone on the footpath </a:t>
            </a:r>
            <a:endParaRPr sz="2400" kern="0" dirty="0">
              <a:solidFill>
                <a:schemeClr val="bg1"/>
              </a:solidFill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519" name="Google Shape;519;p76"/>
          <p:cNvSpPr/>
          <p:nvPr/>
        </p:nvSpPr>
        <p:spPr>
          <a:xfrm>
            <a:off x="3809148" y="4549715"/>
            <a:ext cx="1437681" cy="4327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900"/>
            </a:pPr>
            <a:r>
              <a:rPr lang="en" sz="1500" b="1" kern="0">
                <a:solidFill>
                  <a:srgbClr val="1E2860"/>
                </a:solidFill>
                <a:latin typeface="Inter"/>
                <a:ea typeface="Inter"/>
                <a:cs typeface="Inter"/>
                <a:sym typeface="Inter"/>
              </a:rPr>
              <a:t>STEP 1</a:t>
            </a:r>
            <a:endParaRPr sz="1500" b="1" kern="0">
              <a:solidFill>
                <a:srgbClr val="1E286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0" name="Google Shape;520;p76"/>
          <p:cNvSpPr txBox="1"/>
          <p:nvPr/>
        </p:nvSpPr>
        <p:spPr>
          <a:xfrm>
            <a:off x="7330634" y="5177790"/>
            <a:ext cx="362673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1400"/>
            </a:pPr>
            <a:r>
              <a:rPr lang="en-GB" sz="2334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data stored &amp; transferred to the central server </a:t>
            </a:r>
            <a:endParaRPr lang="en-AU" sz="2334" kern="0" dirty="0">
              <a:solidFill>
                <a:schemeClr val="bg1"/>
              </a:solidFill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521" name="Google Shape;521;p76"/>
          <p:cNvSpPr/>
          <p:nvPr/>
        </p:nvSpPr>
        <p:spPr>
          <a:xfrm>
            <a:off x="8425162" y="4562782"/>
            <a:ext cx="1437681" cy="4327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900"/>
            </a:pPr>
            <a:r>
              <a:rPr lang="en" sz="1500" b="1" kern="0">
                <a:solidFill>
                  <a:srgbClr val="1E2860"/>
                </a:solidFill>
                <a:latin typeface="Inter"/>
                <a:ea typeface="Inter"/>
                <a:cs typeface="Inter"/>
                <a:sym typeface="Inter"/>
              </a:rPr>
              <a:t>STEP 2</a:t>
            </a:r>
            <a:endParaRPr sz="1500" b="1" kern="0">
              <a:solidFill>
                <a:srgbClr val="1E286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76"/>
          <p:cNvSpPr txBox="1"/>
          <p:nvPr/>
        </p:nvSpPr>
        <p:spPr>
          <a:xfrm>
            <a:off x="11946646" y="5177790"/>
            <a:ext cx="362673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1400"/>
            </a:pPr>
            <a:r>
              <a:rPr lang="en-AU" sz="2334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data visualisation  in CBD area</a:t>
            </a:r>
          </a:p>
        </p:txBody>
      </p:sp>
      <p:sp>
        <p:nvSpPr>
          <p:cNvPr id="523" name="Google Shape;523;p76"/>
          <p:cNvSpPr/>
          <p:nvPr/>
        </p:nvSpPr>
        <p:spPr>
          <a:xfrm>
            <a:off x="13041176" y="4591050"/>
            <a:ext cx="1437681" cy="4327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900"/>
            </a:pPr>
            <a:r>
              <a:rPr lang="en" sz="1500" b="1" kern="0" dirty="0">
                <a:solidFill>
                  <a:srgbClr val="1E2860"/>
                </a:solidFill>
                <a:latin typeface="Inter"/>
                <a:ea typeface="Inter"/>
                <a:cs typeface="Inter"/>
                <a:sym typeface="Inter"/>
              </a:rPr>
              <a:t>STEP 3</a:t>
            </a:r>
            <a:endParaRPr sz="1500" b="1" kern="0" dirty="0">
              <a:solidFill>
                <a:srgbClr val="1E286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24" name="Google Shape;524;p76"/>
          <p:cNvGrpSpPr/>
          <p:nvPr/>
        </p:nvGrpSpPr>
        <p:grpSpPr>
          <a:xfrm>
            <a:off x="4191000" y="6668035"/>
            <a:ext cx="11382381" cy="590015"/>
            <a:chOff x="3443241" y="6139740"/>
            <a:chExt cx="9105904" cy="472012"/>
          </a:xfrm>
        </p:grpSpPr>
        <p:sp>
          <p:nvSpPr>
            <p:cNvPr id="525" name="Google Shape;525;p76">
              <a:hlinkClick r:id="rId6"/>
            </p:cNvPr>
            <p:cNvSpPr/>
            <p:nvPr/>
          </p:nvSpPr>
          <p:spPr>
            <a:xfrm>
              <a:off x="4438520" y="6238104"/>
              <a:ext cx="8110625" cy="294418"/>
            </a:xfrm>
            <a:prstGeom prst="roundRect">
              <a:avLst>
                <a:gd name="adj" fmla="val 50000"/>
              </a:avLst>
            </a:prstGeom>
            <a:solidFill>
              <a:srgbClr val="1D8C96"/>
            </a:solidFill>
            <a:ln>
              <a:noFill/>
            </a:ln>
            <a:effectLst>
              <a:outerShdw blurRad="127000" dist="63500" dir="5400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85709" tIns="42834" rIns="85709" bIns="42834" anchor="ctr" anchorCtr="0">
              <a:noAutofit/>
            </a:bodyPr>
            <a:lstStyle/>
            <a:p>
              <a:pPr algn="ctr" defTabSz="1523963">
                <a:buClr>
                  <a:srgbClr val="FFFFFF"/>
                </a:buClr>
                <a:buSzPts val="1100"/>
              </a:pPr>
              <a:r>
                <a:rPr lang="en-AU" sz="2334" kern="0" dirty="0">
                  <a:solidFill>
                    <a:srgbClr val="FFFFFF"/>
                  </a:solidFill>
                  <a:latin typeface="Arial" panose="020B0604020202020204" pitchFamily="34" charset="0"/>
                  <a:ea typeface="Inter"/>
                  <a:cs typeface="Arial" panose="020B0604020202020204" pitchFamily="34" charset="0"/>
                  <a:sym typeface="Inter"/>
                </a:rPr>
                <a:t>http://www.pedestrian.melbourne.vic.gov.au/#date=26-06-2022&amp;time=8</a:t>
              </a:r>
              <a:endParaRPr lang="en-AU" sz="1334" kern="0" dirty="0">
                <a:solidFill>
                  <a:srgbClr val="FFFFFF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endParaRPr>
            </a:p>
          </p:txBody>
        </p:sp>
        <p:sp>
          <p:nvSpPr>
            <p:cNvPr id="526" name="Google Shape;526;p76"/>
            <p:cNvSpPr txBox="1"/>
            <p:nvPr/>
          </p:nvSpPr>
          <p:spPr>
            <a:xfrm>
              <a:off x="7385116" y="6139740"/>
              <a:ext cx="3516300" cy="472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91" tIns="114291" rIns="114291" bIns="114291" anchor="t" anchorCtr="0">
              <a:spAutoFit/>
            </a:bodyPr>
            <a:lstStyle/>
            <a:p>
              <a:pPr defTabSz="1523963">
                <a:buClr>
                  <a:srgbClr val="FFFFFF"/>
                </a:buClr>
                <a:buSzPts val="1400"/>
              </a:pPr>
              <a:endParaRPr sz="2334" b="1" kern="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27" name="Google Shape;527;p76"/>
            <p:cNvSpPr txBox="1"/>
            <p:nvPr/>
          </p:nvSpPr>
          <p:spPr>
            <a:xfrm>
              <a:off x="3443241" y="6139740"/>
              <a:ext cx="958800" cy="430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91" tIns="114291" rIns="114291" bIns="114291" anchor="t" anchorCtr="0">
              <a:spAutoFit/>
            </a:bodyPr>
            <a:lstStyle/>
            <a:p>
              <a:pPr defTabSz="1523963">
                <a:buClr>
                  <a:srgbClr val="FFFFFF"/>
                </a:buClr>
                <a:buSzPts val="1400"/>
              </a:pPr>
              <a:r>
                <a:rPr lang="en" sz="20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Inter"/>
                  <a:cs typeface="Arial" panose="020B0604020202020204" pitchFamily="34" charset="0"/>
                  <a:sym typeface="Inter"/>
                </a:rPr>
                <a:t>GO TO</a:t>
              </a:r>
              <a:endParaRPr sz="2000" b="1" kern="0" dirty="0">
                <a:solidFill>
                  <a:srgbClr val="FFFFFF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endParaRPr>
            </a:p>
          </p:txBody>
        </p:sp>
      </p:grpSp>
      <p:grpSp>
        <p:nvGrpSpPr>
          <p:cNvPr id="528" name="Google Shape;528;p76"/>
          <p:cNvGrpSpPr/>
          <p:nvPr/>
        </p:nvGrpSpPr>
        <p:grpSpPr>
          <a:xfrm rot="10800000">
            <a:off x="1162050" y="7239753"/>
            <a:ext cx="3130061" cy="1527716"/>
            <a:chOff x="5470199" y="-196657"/>
            <a:chExt cx="6968218" cy="3401039"/>
          </a:xfrm>
        </p:grpSpPr>
        <p:sp>
          <p:nvSpPr>
            <p:cNvPr id="529" name="Google Shape;529;p76"/>
            <p:cNvSpPr/>
            <p:nvPr/>
          </p:nvSpPr>
          <p:spPr>
            <a:xfrm>
              <a:off x="5470199" y="1"/>
              <a:ext cx="6734882" cy="3204381"/>
            </a:xfrm>
            <a:custGeom>
              <a:avLst/>
              <a:gdLst/>
              <a:ahLst/>
              <a:cxnLst/>
              <a:rect l="l" t="t" r="r" b="b"/>
              <a:pathLst>
                <a:path w="6734882" h="3204381" extrusionOk="0">
                  <a:moveTo>
                    <a:pt x="9584" y="0"/>
                  </a:moveTo>
                  <a:lnTo>
                    <a:pt x="6734882" y="0"/>
                  </a:lnTo>
                  <a:lnTo>
                    <a:pt x="6734882" y="3204381"/>
                  </a:lnTo>
                  <a:lnTo>
                    <a:pt x="6698227" y="3203377"/>
                  </a:lnTo>
                  <a:cubicBezTo>
                    <a:pt x="6444465" y="3191828"/>
                    <a:pt x="6208086" y="3162935"/>
                    <a:pt x="6020761" y="3124200"/>
                  </a:cubicBezTo>
                  <a:cubicBezTo>
                    <a:pt x="5271461" y="2969260"/>
                    <a:pt x="4900621" y="2032000"/>
                    <a:pt x="4100521" y="1706880"/>
                  </a:cubicBezTo>
                  <a:cubicBezTo>
                    <a:pt x="3300421" y="1381760"/>
                    <a:pt x="1832301" y="1508760"/>
                    <a:pt x="1220161" y="1173480"/>
                  </a:cubicBezTo>
                  <a:cubicBezTo>
                    <a:pt x="761056" y="922020"/>
                    <a:pt x="-69524" y="393383"/>
                    <a:pt x="4652" y="11906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76"/>
            <p:cNvSpPr/>
            <p:nvPr/>
          </p:nvSpPr>
          <p:spPr>
            <a:xfrm>
              <a:off x="5703535" y="-196657"/>
              <a:ext cx="6734882" cy="3204381"/>
            </a:xfrm>
            <a:custGeom>
              <a:avLst/>
              <a:gdLst/>
              <a:ahLst/>
              <a:cxnLst/>
              <a:rect l="l" t="t" r="r" b="b"/>
              <a:pathLst>
                <a:path w="6734882" h="3204381" extrusionOk="0">
                  <a:moveTo>
                    <a:pt x="9584" y="0"/>
                  </a:moveTo>
                  <a:lnTo>
                    <a:pt x="6734882" y="0"/>
                  </a:lnTo>
                  <a:lnTo>
                    <a:pt x="6734882" y="3204381"/>
                  </a:lnTo>
                  <a:lnTo>
                    <a:pt x="6698227" y="3203377"/>
                  </a:lnTo>
                  <a:cubicBezTo>
                    <a:pt x="6444465" y="3191828"/>
                    <a:pt x="6208086" y="3162935"/>
                    <a:pt x="6020761" y="3124200"/>
                  </a:cubicBezTo>
                  <a:cubicBezTo>
                    <a:pt x="5271461" y="2969260"/>
                    <a:pt x="4900621" y="2032000"/>
                    <a:pt x="4100521" y="1706880"/>
                  </a:cubicBezTo>
                  <a:cubicBezTo>
                    <a:pt x="3300421" y="1381760"/>
                    <a:pt x="1832301" y="1508760"/>
                    <a:pt x="1220161" y="1173480"/>
                  </a:cubicBezTo>
                  <a:cubicBezTo>
                    <a:pt x="761056" y="922020"/>
                    <a:pt x="-69524" y="393383"/>
                    <a:pt x="4652" y="11906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63D10A6-73CC-BA93-6970-48F6F4DB6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1569519"/>
            <a:ext cx="4778594" cy="28350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3453C1-C460-15E8-F63F-18BBC7707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577555"/>
            <a:ext cx="4640443" cy="2826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5F7B82-8E9E-D6BE-41AA-B49241931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2400" y="1523448"/>
            <a:ext cx="4640443" cy="2883050"/>
          </a:xfrm>
          <a:prstGeom prst="rect">
            <a:avLst/>
          </a:prstGeom>
        </p:spPr>
      </p:pic>
      <p:sp>
        <p:nvSpPr>
          <p:cNvPr id="38" name="AutoShape 2">
            <a:extLst>
              <a:ext uri="{FF2B5EF4-FFF2-40B4-BE49-F238E27FC236}">
                <a16:creationId xmlns:a16="http://schemas.microsoft.com/office/drawing/2014/main" id="{8AA88359-D128-F208-A4EB-FA2F6525CBAF}"/>
              </a:ext>
            </a:extLst>
          </p:cNvPr>
          <p:cNvSpPr/>
          <p:nvPr/>
        </p:nvSpPr>
        <p:spPr>
          <a:xfrm rot="-798">
            <a:off x="1162055" y="8280761"/>
            <a:ext cx="15525740" cy="44981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0E93BB4-BC24-7FD6-DEC4-3C1EEC53305E}"/>
              </a:ext>
            </a:extLst>
          </p:cNvPr>
          <p:cNvSpPr txBox="1"/>
          <p:nvPr/>
        </p:nvSpPr>
        <p:spPr>
          <a:xfrm>
            <a:off x="15091679" y="8081938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C20015BB-C897-2E39-B093-FECA979AFC34}"/>
              </a:ext>
            </a:extLst>
          </p:cNvPr>
          <p:cNvSpPr txBox="1"/>
          <p:nvPr/>
        </p:nvSpPr>
        <p:spPr>
          <a:xfrm>
            <a:off x="1295400" y="80057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371206" y="465996"/>
            <a:ext cx="11515993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Julia- big pic – Julia’s line chart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2967" y="2019286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33389-0FA6-FBC1-197B-CBB753C20753}"/>
              </a:ext>
            </a:extLst>
          </p:cNvPr>
          <p:cNvSpPr/>
          <p:nvPr/>
        </p:nvSpPr>
        <p:spPr>
          <a:xfrm>
            <a:off x="4933952" y="2040245"/>
            <a:ext cx="4419600" cy="1331605"/>
          </a:xfrm>
          <a:prstGeom prst="rect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Points</a:t>
            </a:r>
            <a:endParaRPr lang="en-AU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9F6B0-3BDA-E1CA-2A73-C695AEEA055C}"/>
              </a:ext>
            </a:extLst>
          </p:cNvPr>
          <p:cNvSpPr/>
          <p:nvPr/>
        </p:nvSpPr>
        <p:spPr>
          <a:xfrm>
            <a:off x="4953000" y="3524250"/>
            <a:ext cx="4419600" cy="1331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1D8C96"/>
                </a:solidFill>
              </a:rPr>
              <a:t>Points</a:t>
            </a:r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4D36BC-5664-DA28-5524-EDF0390A2C13}"/>
              </a:ext>
            </a:extLst>
          </p:cNvPr>
          <p:cNvSpPr/>
          <p:nvPr/>
        </p:nvSpPr>
        <p:spPr>
          <a:xfrm>
            <a:off x="4953000" y="5048250"/>
            <a:ext cx="4419600" cy="1331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1D8C96"/>
                </a:solidFill>
              </a:rPr>
              <a:t>Points</a:t>
            </a:r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F4931-A04B-024B-B431-129133C0CBA9}"/>
              </a:ext>
            </a:extLst>
          </p:cNvPr>
          <p:cNvSpPr txBox="1"/>
          <p:nvPr/>
        </p:nvSpPr>
        <p:spPr>
          <a:xfrm>
            <a:off x="10368711" y="3827921"/>
            <a:ext cx="4337889" cy="707886"/>
          </a:xfrm>
          <a:prstGeom prst="rect">
            <a:avLst/>
          </a:prstGeom>
          <a:noFill/>
          <a:ln>
            <a:solidFill>
              <a:srgbClr val="1D8C96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1D8C96"/>
                </a:solidFill>
              </a:rPr>
              <a:t>SCREENSHOT</a:t>
            </a:r>
          </a:p>
        </p:txBody>
      </p: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B5DBAC8D-8F21-1913-BA99-49261AC0FB80}"/>
              </a:ext>
            </a:extLst>
          </p:cNvPr>
          <p:cNvSpPr/>
          <p:nvPr/>
        </p:nvSpPr>
        <p:spPr>
          <a:xfrm>
            <a:off x="2918859" y="2040245"/>
            <a:ext cx="1759467" cy="4621793"/>
          </a:xfrm>
          <a:prstGeom prst="flowChartOffpageConnector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Key Point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298149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371206" y="465996"/>
            <a:ext cx="11515993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Julia- big pic – Erastus’s bar chart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2967" y="2019286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33389-0FA6-FBC1-197B-CBB753C20753}"/>
              </a:ext>
            </a:extLst>
          </p:cNvPr>
          <p:cNvSpPr/>
          <p:nvPr/>
        </p:nvSpPr>
        <p:spPr>
          <a:xfrm>
            <a:off x="4933952" y="2040245"/>
            <a:ext cx="4419600" cy="1331605"/>
          </a:xfrm>
          <a:prstGeom prst="rect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Points</a:t>
            </a:r>
            <a:endParaRPr lang="en-AU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9F6B0-3BDA-E1CA-2A73-C695AEEA055C}"/>
              </a:ext>
            </a:extLst>
          </p:cNvPr>
          <p:cNvSpPr/>
          <p:nvPr/>
        </p:nvSpPr>
        <p:spPr>
          <a:xfrm>
            <a:off x="4953000" y="3524250"/>
            <a:ext cx="4419600" cy="1331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1D8C96"/>
                </a:solidFill>
              </a:rPr>
              <a:t>Points</a:t>
            </a:r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4D36BC-5664-DA28-5524-EDF0390A2C13}"/>
              </a:ext>
            </a:extLst>
          </p:cNvPr>
          <p:cNvSpPr/>
          <p:nvPr/>
        </p:nvSpPr>
        <p:spPr>
          <a:xfrm>
            <a:off x="4953000" y="5048250"/>
            <a:ext cx="4419600" cy="1331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1D8C96"/>
                </a:solidFill>
              </a:rPr>
              <a:t>Points</a:t>
            </a:r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F4931-A04B-024B-B431-129133C0CBA9}"/>
              </a:ext>
            </a:extLst>
          </p:cNvPr>
          <p:cNvSpPr txBox="1"/>
          <p:nvPr/>
        </p:nvSpPr>
        <p:spPr>
          <a:xfrm>
            <a:off x="10368711" y="3827921"/>
            <a:ext cx="4337889" cy="707886"/>
          </a:xfrm>
          <a:prstGeom prst="rect">
            <a:avLst/>
          </a:prstGeom>
          <a:noFill/>
          <a:ln>
            <a:solidFill>
              <a:srgbClr val="1D8C96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1D8C96"/>
                </a:solidFill>
              </a:rPr>
              <a:t>SCREENSHOT</a:t>
            </a:r>
          </a:p>
        </p:txBody>
      </p: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B5DBAC8D-8F21-1913-BA99-49261AC0FB80}"/>
              </a:ext>
            </a:extLst>
          </p:cNvPr>
          <p:cNvSpPr/>
          <p:nvPr/>
        </p:nvSpPr>
        <p:spPr>
          <a:xfrm>
            <a:off x="2918859" y="2040245"/>
            <a:ext cx="1759467" cy="4621793"/>
          </a:xfrm>
          <a:prstGeom prst="flowChartOffpageConnector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Key Point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03928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0BE5A20-534F-3E30-3329-3258A1F0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6200" y="19050"/>
            <a:ext cx="18288000" cy="857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228600" y="157138"/>
            <a:ext cx="16757650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1D8C96"/>
                </a:solidFill>
                <a:latin typeface="Norwester"/>
              </a:rPr>
              <a:t>Data Exploration -</a:t>
            </a:r>
            <a:r>
              <a:rPr lang="en-US" sz="4400" dirty="0" err="1">
                <a:solidFill>
                  <a:srgbClr val="1D8C96"/>
                </a:solidFill>
                <a:latin typeface="Norwester"/>
              </a:rPr>
              <a:t>angela</a:t>
            </a:r>
            <a:endParaRPr lang="en-US" sz="4400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6771"/>
              </p:ext>
            </p:extLst>
          </p:nvPr>
        </p:nvGraphicFramePr>
        <p:xfrm>
          <a:off x="1066802" y="857250"/>
          <a:ext cx="15316198" cy="6179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03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3386246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459860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3680702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3607087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803765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RELEVENT DATA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CLEANING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EXPLORATION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51638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 of Melbourne API (Socrata)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 foot traffic 2022</a:t>
                      </a:r>
                    </a:p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 </a:t>
                      </a:r>
                    </a:p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(object -&gt; float)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na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Groupby location &amp; calculate mean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foot traffic by location in 2022</a:t>
                      </a:r>
                      <a:endParaRPr lang="en-AU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604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– geocode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latitude &amp; longitude for location above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latitude &amp; longitude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Merge 1 &amp; 2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</a:t>
                      </a:r>
                    </a:p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Iloc</a:t>
                      </a: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latitude, longitude, foot traffic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–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–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search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all restaurant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top 10 location </a:t>
                      </a:r>
                    </a:p>
                    <a:p>
                      <a:pPr algn="ctr"/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radius 100 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restaurant name, </a:t>
                      </a: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address, latitude, </a:t>
                      </a:r>
                      <a:r>
                        <a:rPr lang="en-AU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longiitude</a:t>
                      </a:r>
                      <a:endParaRPr lang="en-AU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 with marker for restaurant information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</a:tbl>
          </a:graphicData>
        </a:graphic>
      </p:graphicFrame>
      <p:sp>
        <p:nvSpPr>
          <p:cNvPr id="31" name="AutoShape 2">
            <a:extLst>
              <a:ext uri="{FF2B5EF4-FFF2-40B4-BE49-F238E27FC236}">
                <a16:creationId xmlns:a16="http://schemas.microsoft.com/office/drawing/2014/main" id="{EF698415-8674-0CF0-71CC-E9296AC1FF0B}"/>
              </a:ext>
            </a:extLst>
          </p:cNvPr>
          <p:cNvSpPr/>
          <p:nvPr/>
        </p:nvSpPr>
        <p:spPr>
          <a:xfrm rot="-798">
            <a:off x="2381252" y="8475680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55E3AD2-DE71-46BF-D1FE-100C924AA1D7}"/>
              </a:ext>
            </a:extLst>
          </p:cNvPr>
          <p:cNvSpPr txBox="1"/>
          <p:nvPr/>
        </p:nvSpPr>
        <p:spPr>
          <a:xfrm>
            <a:off x="2476500" y="82343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5ED3A87-8C35-346E-65B8-F95EAA632372}"/>
              </a:ext>
            </a:extLst>
          </p:cNvPr>
          <p:cNvSpPr txBox="1"/>
          <p:nvPr/>
        </p:nvSpPr>
        <p:spPr>
          <a:xfrm>
            <a:off x="14710679" y="82486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41" name="Graphic 40" descr="Folder Search with solid fill">
            <a:extLst>
              <a:ext uri="{FF2B5EF4-FFF2-40B4-BE49-F238E27FC236}">
                <a16:creationId xmlns:a16="http://schemas.microsoft.com/office/drawing/2014/main" id="{75DECBD3-901A-3B95-92BB-780D81F4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857250"/>
            <a:ext cx="914400" cy="9144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A2C2A24-168B-1685-E3E6-0505D937964D}"/>
              </a:ext>
            </a:extLst>
          </p:cNvPr>
          <p:cNvSpPr/>
          <p:nvPr/>
        </p:nvSpPr>
        <p:spPr>
          <a:xfrm>
            <a:off x="15621000" y="476250"/>
            <a:ext cx="1466848" cy="16002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653ED3-1094-424B-C803-EA012BB0B118}"/>
              </a:ext>
            </a:extLst>
          </p:cNvPr>
          <p:cNvSpPr/>
          <p:nvPr/>
        </p:nvSpPr>
        <p:spPr>
          <a:xfrm rot="5400000">
            <a:off x="1099519" y="6528771"/>
            <a:ext cx="1191859" cy="22479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5B2CB-60F0-F554-CB72-DDACB7F6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14258"/>
              </p:ext>
            </p:extLst>
          </p:nvPr>
        </p:nvGraphicFramePr>
        <p:xfrm>
          <a:off x="1066802" y="6953250"/>
          <a:ext cx="15316198" cy="723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03">
                  <a:extLst>
                    <a:ext uri="{9D8B030D-6E8A-4147-A177-3AD203B41FA5}">
                      <a16:colId xmlns:a16="http://schemas.microsoft.com/office/drawing/2014/main" val="147607292"/>
                    </a:ext>
                  </a:extLst>
                </a:gridCol>
                <a:gridCol w="3386246">
                  <a:extLst>
                    <a:ext uri="{9D8B030D-6E8A-4147-A177-3AD203B41FA5}">
                      <a16:colId xmlns:a16="http://schemas.microsoft.com/office/drawing/2014/main" val="348374223"/>
                    </a:ext>
                  </a:extLst>
                </a:gridCol>
                <a:gridCol w="3459860">
                  <a:extLst>
                    <a:ext uri="{9D8B030D-6E8A-4147-A177-3AD203B41FA5}">
                      <a16:colId xmlns:a16="http://schemas.microsoft.com/office/drawing/2014/main" val="3377451237"/>
                    </a:ext>
                  </a:extLst>
                </a:gridCol>
                <a:gridCol w="3680702">
                  <a:extLst>
                    <a:ext uri="{9D8B030D-6E8A-4147-A177-3AD203B41FA5}">
                      <a16:colId xmlns:a16="http://schemas.microsoft.com/office/drawing/2014/main" val="424155753"/>
                    </a:ext>
                  </a:extLst>
                </a:gridCol>
                <a:gridCol w="3607087">
                  <a:extLst>
                    <a:ext uri="{9D8B030D-6E8A-4147-A177-3AD203B41FA5}">
                      <a16:colId xmlns:a16="http://schemas.microsoft.com/office/drawing/2014/main" val="2580399053"/>
                    </a:ext>
                  </a:extLst>
                </a:gridCol>
              </a:tblGrid>
              <a:tr h="674862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catter</a:t>
                      </a: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Plot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(liner regression)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5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74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-457200" y="470466"/>
            <a:ext cx="9046689" cy="193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                   The fundings-2022-Angela</a:t>
            </a: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2967" y="2019286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33389-0FA6-FBC1-197B-CBB753C20753}"/>
              </a:ext>
            </a:extLst>
          </p:cNvPr>
          <p:cNvSpPr/>
          <p:nvPr/>
        </p:nvSpPr>
        <p:spPr>
          <a:xfrm>
            <a:off x="4890670" y="5221457"/>
            <a:ext cx="4419600" cy="1331605"/>
          </a:xfrm>
          <a:prstGeom prst="rect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9F6B0-3BDA-E1CA-2A73-C695AEEA055C}"/>
              </a:ext>
            </a:extLst>
          </p:cNvPr>
          <p:cNvSpPr/>
          <p:nvPr/>
        </p:nvSpPr>
        <p:spPr>
          <a:xfrm>
            <a:off x="4890670" y="2034665"/>
            <a:ext cx="4419600" cy="133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4D36BC-5664-DA28-5524-EDF0390A2C13}"/>
              </a:ext>
            </a:extLst>
          </p:cNvPr>
          <p:cNvSpPr/>
          <p:nvPr/>
        </p:nvSpPr>
        <p:spPr>
          <a:xfrm>
            <a:off x="4890670" y="3624251"/>
            <a:ext cx="4419600" cy="133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B5DBAC8D-8F21-1913-BA99-49261AC0FB80}"/>
              </a:ext>
            </a:extLst>
          </p:cNvPr>
          <p:cNvSpPr/>
          <p:nvPr/>
        </p:nvSpPr>
        <p:spPr>
          <a:xfrm>
            <a:off x="2918859" y="2040245"/>
            <a:ext cx="1759467" cy="4621793"/>
          </a:xfrm>
          <a:prstGeom prst="flowChartOffpageConnector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Recovery steps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BFC25A-3771-44C1-8B14-D975C6073704}"/>
              </a:ext>
            </a:extLst>
          </p:cNvPr>
          <p:cNvGrpSpPr/>
          <p:nvPr/>
        </p:nvGrpSpPr>
        <p:grpSpPr>
          <a:xfrm>
            <a:off x="5281670" y="5353692"/>
            <a:ext cx="3630360" cy="1080776"/>
            <a:chOff x="8529170" y="1422711"/>
            <a:chExt cx="3299198" cy="9821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52A4CF-D391-AA62-8E72-95686F95F4B8}"/>
                </a:ext>
              </a:extLst>
            </p:cNvPr>
            <p:cNvGrpSpPr/>
            <p:nvPr/>
          </p:nvGrpSpPr>
          <p:grpSpPr>
            <a:xfrm>
              <a:off x="8529170" y="1460940"/>
              <a:ext cx="943958" cy="943958"/>
              <a:chOff x="9194800" y="1638300"/>
              <a:chExt cx="990600" cy="9906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ABCDFB8-2359-B1F2-CAE8-331FDBB20874}"/>
                  </a:ext>
                </a:extLst>
              </p:cNvPr>
              <p:cNvSpPr/>
              <p:nvPr/>
            </p:nvSpPr>
            <p:spPr>
              <a:xfrm>
                <a:off x="9194800" y="1638300"/>
                <a:ext cx="990600" cy="990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E7918BCA-DCB6-E150-485D-0627309EF07D}"/>
                  </a:ext>
                </a:extLst>
              </p:cNvPr>
              <p:cNvSpPr/>
              <p:nvPr/>
            </p:nvSpPr>
            <p:spPr>
              <a:xfrm>
                <a:off x="9335602" y="1779102"/>
                <a:ext cx="708997" cy="708997"/>
              </a:xfrm>
              <a:prstGeom prst="arc">
                <a:avLst>
                  <a:gd name="adj1" fmla="val 16200000"/>
                  <a:gd name="adj2" fmla="val 10655997"/>
                </a:avLst>
              </a:prstGeom>
              <a:ln w="127000" cap="rnd">
                <a:solidFill>
                  <a:srgbClr val="23C06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33F4430-DC6A-38ED-61F8-A46E2A6FAC16}"/>
                  </a:ext>
                </a:extLst>
              </p:cNvPr>
              <p:cNvSpPr/>
              <p:nvPr/>
            </p:nvSpPr>
            <p:spPr>
              <a:xfrm>
                <a:off x="9383982" y="1827483"/>
                <a:ext cx="612234" cy="6122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23C067"/>
                    </a:solidFill>
                  </a:rPr>
                  <a:t>2.5w</a:t>
                </a:r>
                <a:endParaRPr lang="en-US" sz="1600" b="1" dirty="0">
                  <a:solidFill>
                    <a:srgbClr val="23C067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644CB6-D3D5-C9D0-0A00-F7283C8A5936}"/>
                </a:ext>
              </a:extLst>
            </p:cNvPr>
            <p:cNvSpPr txBox="1"/>
            <p:nvPr/>
          </p:nvSpPr>
          <p:spPr>
            <a:xfrm>
              <a:off x="9598141" y="1785110"/>
              <a:ext cx="1793933" cy="223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/>
                <a:t>November - December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CB93D2-8058-B815-5DCC-51AF9D0D6D89}"/>
                </a:ext>
              </a:extLst>
            </p:cNvPr>
            <p:cNvSpPr txBox="1"/>
            <p:nvPr/>
          </p:nvSpPr>
          <p:spPr>
            <a:xfrm>
              <a:off x="9598141" y="2069243"/>
              <a:ext cx="2230227" cy="168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>
                  <a:cs typeface="Calibri Light" panose="020F0302020204030204" pitchFamily="34" charset="0"/>
                </a:rPr>
                <a:t>The most visited site in 2021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FE102D-6CF9-01AB-1DBD-D9141CD69C74}"/>
                </a:ext>
              </a:extLst>
            </p:cNvPr>
            <p:cNvGrpSpPr/>
            <p:nvPr/>
          </p:nvGrpSpPr>
          <p:grpSpPr>
            <a:xfrm>
              <a:off x="9607300" y="1422711"/>
              <a:ext cx="1323580" cy="313642"/>
              <a:chOff x="9607300" y="1422711"/>
              <a:chExt cx="1323580" cy="313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F6EBB49-0CA6-14E9-70E9-5AE269F367A7}"/>
                  </a:ext>
                </a:extLst>
              </p:cNvPr>
              <p:cNvGrpSpPr/>
              <p:nvPr/>
            </p:nvGrpSpPr>
            <p:grpSpPr>
              <a:xfrm>
                <a:off x="9607300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9" name="Oval 5">
                  <a:extLst>
                    <a:ext uri="{FF2B5EF4-FFF2-40B4-BE49-F238E27FC236}">
                      <a16:creationId xmlns:a16="http://schemas.microsoft.com/office/drawing/2014/main" id="{B39B0E58-0545-957C-7AEF-2E02E43FB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50" name="Freeform 6">
                  <a:extLst>
                    <a:ext uri="{FF2B5EF4-FFF2-40B4-BE49-F238E27FC236}">
                      <a16:creationId xmlns:a16="http://schemas.microsoft.com/office/drawing/2014/main" id="{D62C535C-BE00-07B8-B63F-99E149015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9DC2EAB-6F55-B06D-3658-A6140F5E22E4}"/>
                  </a:ext>
                </a:extLst>
              </p:cNvPr>
              <p:cNvGrpSpPr/>
              <p:nvPr/>
            </p:nvGrpSpPr>
            <p:grpSpPr>
              <a:xfrm>
                <a:off x="9805162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7" name="Oval 5">
                  <a:extLst>
                    <a:ext uri="{FF2B5EF4-FFF2-40B4-BE49-F238E27FC236}">
                      <a16:creationId xmlns:a16="http://schemas.microsoft.com/office/drawing/2014/main" id="{4E775791-5982-3E67-6664-9736401BB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8" name="Freeform 6">
                  <a:extLst>
                    <a:ext uri="{FF2B5EF4-FFF2-40B4-BE49-F238E27FC236}">
                      <a16:creationId xmlns:a16="http://schemas.microsoft.com/office/drawing/2014/main" id="{EFE8EE1C-64EC-6992-00A0-6643EEB05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8552C12-219A-EE0F-00A9-5C4737D1F7FD}"/>
                  </a:ext>
                </a:extLst>
              </p:cNvPr>
              <p:cNvGrpSpPr/>
              <p:nvPr/>
            </p:nvGrpSpPr>
            <p:grpSpPr>
              <a:xfrm>
                <a:off x="10003024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5" name="Oval 5">
                  <a:extLst>
                    <a:ext uri="{FF2B5EF4-FFF2-40B4-BE49-F238E27FC236}">
                      <a16:creationId xmlns:a16="http://schemas.microsoft.com/office/drawing/2014/main" id="{C12CA776-F2C4-CD43-FC24-9DCC38BD4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6" name="Freeform 6">
                  <a:extLst>
                    <a:ext uri="{FF2B5EF4-FFF2-40B4-BE49-F238E27FC236}">
                      <a16:creationId xmlns:a16="http://schemas.microsoft.com/office/drawing/2014/main" id="{9CEA1F8D-8171-C9FB-7F38-C6EE2B7FB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B9B1620-F323-22FA-E315-D61BDFDF6288}"/>
                  </a:ext>
                </a:extLst>
              </p:cNvPr>
              <p:cNvGrpSpPr/>
              <p:nvPr/>
            </p:nvGrpSpPr>
            <p:grpSpPr>
              <a:xfrm>
                <a:off x="10200886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3" name="Oval 5">
                  <a:extLst>
                    <a:ext uri="{FF2B5EF4-FFF2-40B4-BE49-F238E27FC236}">
                      <a16:creationId xmlns:a16="http://schemas.microsoft.com/office/drawing/2014/main" id="{BCEDD180-044F-4BD7-97BA-47E09A80C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92A0E0CD-86DD-0056-951A-A72C8966C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FE44BBC-49FC-F13F-42FA-CE893CF04B6E}"/>
                  </a:ext>
                </a:extLst>
              </p:cNvPr>
              <p:cNvGrpSpPr/>
              <p:nvPr/>
            </p:nvGrpSpPr>
            <p:grpSpPr>
              <a:xfrm>
                <a:off x="10398748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1" name="Oval 5">
                  <a:extLst>
                    <a:ext uri="{FF2B5EF4-FFF2-40B4-BE49-F238E27FC236}">
                      <a16:creationId xmlns:a16="http://schemas.microsoft.com/office/drawing/2014/main" id="{E0291E9D-5726-1808-132F-8F5668921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D9B93C8E-88F0-215C-B13C-AFB06CB23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53D9978-C4C8-B1C0-E05E-2A42C9D72EF3}"/>
                  </a:ext>
                </a:extLst>
              </p:cNvPr>
              <p:cNvGrpSpPr/>
              <p:nvPr/>
            </p:nvGrpSpPr>
            <p:grpSpPr>
              <a:xfrm>
                <a:off x="10596610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9" name="Oval 5">
                  <a:extLst>
                    <a:ext uri="{FF2B5EF4-FFF2-40B4-BE49-F238E27FC236}">
                      <a16:creationId xmlns:a16="http://schemas.microsoft.com/office/drawing/2014/main" id="{0DB01F6B-1916-C706-015E-F8FB6182D5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0" name="Freeform 6">
                  <a:extLst>
                    <a:ext uri="{FF2B5EF4-FFF2-40B4-BE49-F238E27FC236}">
                      <a16:creationId xmlns:a16="http://schemas.microsoft.com/office/drawing/2014/main" id="{6EAE1BAF-3030-A677-20DD-B6C124A30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431E0CA-530E-D12F-76FC-73D3C53A3B73}"/>
                  </a:ext>
                </a:extLst>
              </p:cNvPr>
              <p:cNvGrpSpPr/>
              <p:nvPr/>
            </p:nvGrpSpPr>
            <p:grpSpPr>
              <a:xfrm>
                <a:off x="10794469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7" name="Oval 5">
                  <a:extLst>
                    <a:ext uri="{FF2B5EF4-FFF2-40B4-BE49-F238E27FC236}">
                      <a16:creationId xmlns:a16="http://schemas.microsoft.com/office/drawing/2014/main" id="{740F41CD-150E-9112-36E9-F1C24AE2E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38" name="Freeform 6">
                  <a:extLst>
                    <a:ext uri="{FF2B5EF4-FFF2-40B4-BE49-F238E27FC236}">
                      <a16:creationId xmlns:a16="http://schemas.microsoft.com/office/drawing/2014/main" id="{BB7513F6-B180-D211-F19A-18321EDCBE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502FF0-6B0D-8216-F45F-0731BC586729}"/>
              </a:ext>
            </a:extLst>
          </p:cNvPr>
          <p:cNvGrpSpPr/>
          <p:nvPr/>
        </p:nvGrpSpPr>
        <p:grpSpPr>
          <a:xfrm>
            <a:off x="5257032" y="3723864"/>
            <a:ext cx="3630361" cy="1106108"/>
            <a:chOff x="8529170" y="2672598"/>
            <a:chExt cx="3299198" cy="100520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5C0C0FA-F4B6-ACD8-7410-3D5D67CEE41A}"/>
                </a:ext>
              </a:extLst>
            </p:cNvPr>
            <p:cNvGrpSpPr/>
            <p:nvPr/>
          </p:nvGrpSpPr>
          <p:grpSpPr>
            <a:xfrm>
              <a:off x="8529170" y="2733848"/>
              <a:ext cx="943958" cy="943958"/>
              <a:chOff x="9194800" y="1638300"/>
              <a:chExt cx="990600" cy="99060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A29D48-C3EF-D63B-3B0A-9F3967678798}"/>
                  </a:ext>
                </a:extLst>
              </p:cNvPr>
              <p:cNvSpPr/>
              <p:nvPr/>
            </p:nvSpPr>
            <p:spPr>
              <a:xfrm>
                <a:off x="9194800" y="1638300"/>
                <a:ext cx="990600" cy="990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9FA332FD-B979-2060-74E6-488123BA1846}"/>
                  </a:ext>
                </a:extLst>
              </p:cNvPr>
              <p:cNvSpPr/>
              <p:nvPr/>
            </p:nvSpPr>
            <p:spPr>
              <a:xfrm>
                <a:off x="9335602" y="1779102"/>
                <a:ext cx="708997" cy="708997"/>
              </a:xfrm>
              <a:prstGeom prst="arc">
                <a:avLst>
                  <a:gd name="adj1" fmla="val 16200000"/>
                  <a:gd name="adj2" fmla="val 5217542"/>
                </a:avLst>
              </a:prstGeom>
              <a:ln w="127000" cap="rnd">
                <a:solidFill>
                  <a:srgbClr val="86C60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520CBFA-F9C7-A82E-5C71-3D8A1D2D51A8}"/>
                  </a:ext>
                </a:extLst>
              </p:cNvPr>
              <p:cNvSpPr/>
              <p:nvPr/>
            </p:nvSpPr>
            <p:spPr>
              <a:xfrm>
                <a:off x="9383983" y="1827483"/>
                <a:ext cx="612234" cy="6122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86C606"/>
                    </a:solidFill>
                  </a:rPr>
                  <a:t>5.5k</a:t>
                </a:r>
                <a:endParaRPr lang="en-US" sz="1600" b="1" dirty="0">
                  <a:solidFill>
                    <a:srgbClr val="86C606"/>
                  </a:solidFill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9BFBFB-9C1F-77DE-04E4-20D6D48B5A08}"/>
                </a:ext>
              </a:extLst>
            </p:cNvPr>
            <p:cNvSpPr txBox="1"/>
            <p:nvPr/>
          </p:nvSpPr>
          <p:spPr>
            <a:xfrm>
              <a:off x="9598141" y="3058018"/>
              <a:ext cx="1416103" cy="223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/>
                <a:t>August to October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E69A21C-FAA8-5847-D60A-6281D715F1FB}"/>
                </a:ext>
              </a:extLst>
            </p:cNvPr>
            <p:cNvSpPr txBox="1"/>
            <p:nvPr/>
          </p:nvSpPr>
          <p:spPr>
            <a:xfrm>
              <a:off x="9598141" y="3342151"/>
              <a:ext cx="2230227" cy="168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>
                  <a:cs typeface="Calibri Light" panose="020F0302020204030204" pitchFamily="34" charset="0"/>
                </a:rPr>
                <a:t>Third number of visited site in 2021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A77132F-DC85-6EFD-5620-259F18D71D04}"/>
                </a:ext>
              </a:extLst>
            </p:cNvPr>
            <p:cNvGrpSpPr/>
            <p:nvPr/>
          </p:nvGrpSpPr>
          <p:grpSpPr>
            <a:xfrm>
              <a:off x="9607786" y="2672598"/>
              <a:ext cx="927575" cy="313642"/>
              <a:chOff x="9607786" y="2672598"/>
              <a:chExt cx="927575" cy="31364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5B4DA55-8DCF-6134-D485-00E155DAB430}"/>
                  </a:ext>
                </a:extLst>
              </p:cNvPr>
              <p:cNvGrpSpPr/>
              <p:nvPr/>
            </p:nvGrpSpPr>
            <p:grpSpPr>
              <a:xfrm>
                <a:off x="9607786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3" name="Oval 7">
                  <a:extLst>
                    <a:ext uri="{FF2B5EF4-FFF2-40B4-BE49-F238E27FC236}">
                      <a16:creationId xmlns:a16="http://schemas.microsoft.com/office/drawing/2014/main" id="{88AE18FC-4EF9-43DF-9D32-7336B3708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75" name="Freeform 8">
                  <a:extLst>
                    <a:ext uri="{FF2B5EF4-FFF2-40B4-BE49-F238E27FC236}">
                      <a16:creationId xmlns:a16="http://schemas.microsoft.com/office/drawing/2014/main" id="{E902E7B7-AEBC-DEB3-631B-76806F4CF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F5A318E-66C4-EA2A-2D81-A4EBCA4F976B}"/>
                  </a:ext>
                </a:extLst>
              </p:cNvPr>
              <p:cNvGrpSpPr/>
              <p:nvPr/>
            </p:nvGrpSpPr>
            <p:grpSpPr>
              <a:xfrm>
                <a:off x="9805577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1" name="Oval 7">
                  <a:extLst>
                    <a:ext uri="{FF2B5EF4-FFF2-40B4-BE49-F238E27FC236}">
                      <a16:creationId xmlns:a16="http://schemas.microsoft.com/office/drawing/2014/main" id="{87C2E6A4-611C-45E7-4A8C-DE868046EC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72" name="Freeform 8">
                  <a:extLst>
                    <a:ext uri="{FF2B5EF4-FFF2-40B4-BE49-F238E27FC236}">
                      <a16:creationId xmlns:a16="http://schemas.microsoft.com/office/drawing/2014/main" id="{20E5D938-8A7E-4FBA-D2EE-5CF079658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25364AE-6513-E434-FD43-6994B6A77924}"/>
                  </a:ext>
                </a:extLst>
              </p:cNvPr>
              <p:cNvGrpSpPr/>
              <p:nvPr/>
            </p:nvGrpSpPr>
            <p:grpSpPr>
              <a:xfrm>
                <a:off x="10003368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9" name="Oval 7">
                  <a:extLst>
                    <a:ext uri="{FF2B5EF4-FFF2-40B4-BE49-F238E27FC236}">
                      <a16:creationId xmlns:a16="http://schemas.microsoft.com/office/drawing/2014/main" id="{7F29226D-EB95-2343-28EC-73B911116C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70" name="Freeform 8">
                  <a:extLst>
                    <a:ext uri="{FF2B5EF4-FFF2-40B4-BE49-F238E27FC236}">
                      <a16:creationId xmlns:a16="http://schemas.microsoft.com/office/drawing/2014/main" id="{7816D780-2825-FF88-4262-38023315A3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FE8D9F3-EFF4-65EA-E4C7-958E7A16B601}"/>
                  </a:ext>
                </a:extLst>
              </p:cNvPr>
              <p:cNvGrpSpPr/>
              <p:nvPr/>
            </p:nvGrpSpPr>
            <p:grpSpPr>
              <a:xfrm>
                <a:off x="10201159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7" name="Oval 7">
                  <a:extLst>
                    <a:ext uri="{FF2B5EF4-FFF2-40B4-BE49-F238E27FC236}">
                      <a16:creationId xmlns:a16="http://schemas.microsoft.com/office/drawing/2014/main" id="{E53D3B5C-09FF-976C-85E8-E7AC46227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BEFA7FE4-9D67-4052-52FB-AC95845E2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3574651-9D1E-3236-BB91-1DB85C07D4FA}"/>
                  </a:ext>
                </a:extLst>
              </p:cNvPr>
              <p:cNvGrpSpPr/>
              <p:nvPr/>
            </p:nvGrpSpPr>
            <p:grpSpPr>
              <a:xfrm>
                <a:off x="10398950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5" name="Oval 7">
                  <a:extLst>
                    <a:ext uri="{FF2B5EF4-FFF2-40B4-BE49-F238E27FC236}">
                      <a16:creationId xmlns:a16="http://schemas.microsoft.com/office/drawing/2014/main" id="{4DC221A9-D782-69EB-53E2-719196EF8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66" name="Freeform 8">
                  <a:extLst>
                    <a:ext uri="{FF2B5EF4-FFF2-40B4-BE49-F238E27FC236}">
                      <a16:creationId xmlns:a16="http://schemas.microsoft.com/office/drawing/2014/main" id="{2529DA6E-0BB0-657F-0027-675C7A3D0B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D6BC71-E282-6150-9EFE-E2898203198C}"/>
              </a:ext>
            </a:extLst>
          </p:cNvPr>
          <p:cNvGrpSpPr/>
          <p:nvPr/>
        </p:nvGrpSpPr>
        <p:grpSpPr>
          <a:xfrm>
            <a:off x="5210237" y="2168292"/>
            <a:ext cx="3630361" cy="1112981"/>
            <a:chOff x="8529170" y="4066613"/>
            <a:chExt cx="3299198" cy="101145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BEB79C5-C457-ADE5-39E0-2B84C525E2FD}"/>
                </a:ext>
              </a:extLst>
            </p:cNvPr>
            <p:cNvGrpSpPr/>
            <p:nvPr/>
          </p:nvGrpSpPr>
          <p:grpSpPr>
            <a:xfrm>
              <a:off x="8529170" y="4126897"/>
              <a:ext cx="943958" cy="943958"/>
              <a:chOff x="9194800" y="1638300"/>
              <a:chExt cx="990600" cy="99060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70F7B32-772F-FB3F-8C3C-6FCCCD10DD95}"/>
                  </a:ext>
                </a:extLst>
              </p:cNvPr>
              <p:cNvSpPr/>
              <p:nvPr/>
            </p:nvSpPr>
            <p:spPr>
              <a:xfrm>
                <a:off x="9194800" y="1638300"/>
                <a:ext cx="990600" cy="990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Arc 105">
                <a:extLst>
                  <a:ext uri="{FF2B5EF4-FFF2-40B4-BE49-F238E27FC236}">
                    <a16:creationId xmlns:a16="http://schemas.microsoft.com/office/drawing/2014/main" id="{91990410-2DDE-0742-BA9C-546445A15270}"/>
                  </a:ext>
                </a:extLst>
              </p:cNvPr>
              <p:cNvSpPr/>
              <p:nvPr/>
            </p:nvSpPr>
            <p:spPr>
              <a:xfrm>
                <a:off x="9335602" y="1779102"/>
                <a:ext cx="708997" cy="708997"/>
              </a:xfrm>
              <a:prstGeom prst="arc">
                <a:avLst>
                  <a:gd name="adj1" fmla="val 16200000"/>
                  <a:gd name="adj2" fmla="val 8322277"/>
                </a:avLst>
              </a:prstGeom>
              <a:ln w="127000" cap="rnd">
                <a:solidFill>
                  <a:srgbClr val="0CC3D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97F45EC-E816-FF4E-88DF-7E09439C4547}"/>
                  </a:ext>
                </a:extLst>
              </p:cNvPr>
              <p:cNvSpPr/>
              <p:nvPr/>
            </p:nvSpPr>
            <p:spPr>
              <a:xfrm>
                <a:off x="9383983" y="1827483"/>
                <a:ext cx="612234" cy="6122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0CC3D1"/>
                    </a:solidFill>
                  </a:rPr>
                  <a:t>2.2w</a:t>
                </a:r>
                <a:endParaRPr lang="en-US" sz="1600" b="1" dirty="0">
                  <a:solidFill>
                    <a:srgbClr val="0CC3D1"/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53DD63-AEDD-AC10-A4AA-840C416CC9DE}"/>
                </a:ext>
              </a:extLst>
            </p:cNvPr>
            <p:cNvSpPr txBox="1"/>
            <p:nvPr/>
          </p:nvSpPr>
          <p:spPr>
            <a:xfrm>
              <a:off x="9598141" y="4451067"/>
              <a:ext cx="1145492" cy="223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/>
                <a:t>January to July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3CC6CF-5D62-2570-E860-EA4DFAB60704}"/>
                </a:ext>
              </a:extLst>
            </p:cNvPr>
            <p:cNvSpPr txBox="1"/>
            <p:nvPr/>
          </p:nvSpPr>
          <p:spPr>
            <a:xfrm>
              <a:off x="9598141" y="4735200"/>
              <a:ext cx="2230227" cy="342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>
                  <a:cs typeface="Calibri Light" panose="020F0302020204030204" pitchFamily="34" charset="0"/>
                </a:rPr>
                <a:t>second most visited site in 2021</a:t>
              </a:r>
            </a:p>
            <a:p>
              <a:pPr>
                <a:lnSpc>
                  <a:spcPts val="1500"/>
                </a:lnSpc>
              </a:pPr>
              <a:endParaRPr lang="en-US" sz="1200" dirty="0">
                <a:cs typeface="Calibri Light" panose="020F0302020204030204" pitchFamily="3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738F62-1AD8-6A5C-0F5E-97ADA0AC10E2}"/>
                </a:ext>
              </a:extLst>
            </p:cNvPr>
            <p:cNvGrpSpPr/>
            <p:nvPr/>
          </p:nvGrpSpPr>
          <p:grpSpPr>
            <a:xfrm>
              <a:off x="9607300" y="4066613"/>
              <a:ext cx="1323580" cy="313642"/>
              <a:chOff x="9607300" y="1422711"/>
              <a:chExt cx="1323580" cy="313642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50BC73E-554C-3C68-AA71-6EE2A804188A}"/>
                  </a:ext>
                </a:extLst>
              </p:cNvPr>
              <p:cNvGrpSpPr/>
              <p:nvPr/>
            </p:nvGrpSpPr>
            <p:grpSpPr>
              <a:xfrm>
                <a:off x="9607300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03" name="Oval 5">
                  <a:extLst>
                    <a:ext uri="{FF2B5EF4-FFF2-40B4-BE49-F238E27FC236}">
                      <a16:creationId xmlns:a16="http://schemas.microsoft.com/office/drawing/2014/main" id="{AE01A2A1-03E8-D659-1B2B-76781079E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7882A553-84D8-448E-A49B-AFA7C37AD3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6B6A265-E87D-AF8F-EFD7-125566975FB5}"/>
                  </a:ext>
                </a:extLst>
              </p:cNvPr>
              <p:cNvGrpSpPr/>
              <p:nvPr/>
            </p:nvGrpSpPr>
            <p:grpSpPr>
              <a:xfrm>
                <a:off x="9805162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01" name="Oval 5">
                  <a:extLst>
                    <a:ext uri="{FF2B5EF4-FFF2-40B4-BE49-F238E27FC236}">
                      <a16:creationId xmlns:a16="http://schemas.microsoft.com/office/drawing/2014/main" id="{4F6582B4-D228-92F5-C422-158D0DBA2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102" name="Freeform 6">
                  <a:extLst>
                    <a:ext uri="{FF2B5EF4-FFF2-40B4-BE49-F238E27FC236}">
                      <a16:creationId xmlns:a16="http://schemas.microsoft.com/office/drawing/2014/main" id="{FC8FA976-18E8-539B-679B-B6C026ECD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EF6751A-2B14-1256-9B61-D58916266D17}"/>
                  </a:ext>
                </a:extLst>
              </p:cNvPr>
              <p:cNvGrpSpPr/>
              <p:nvPr/>
            </p:nvGrpSpPr>
            <p:grpSpPr>
              <a:xfrm>
                <a:off x="10003024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9" name="Oval 5">
                  <a:extLst>
                    <a:ext uri="{FF2B5EF4-FFF2-40B4-BE49-F238E27FC236}">
                      <a16:creationId xmlns:a16="http://schemas.microsoft.com/office/drawing/2014/main" id="{8BAE1491-C103-BB34-AC20-EEAE196BD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100" name="Freeform 6">
                  <a:extLst>
                    <a:ext uri="{FF2B5EF4-FFF2-40B4-BE49-F238E27FC236}">
                      <a16:creationId xmlns:a16="http://schemas.microsoft.com/office/drawing/2014/main" id="{16DF2096-DC16-B212-7618-067B9E653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D0D9005-D407-08FF-6015-347A4A191629}"/>
                  </a:ext>
                </a:extLst>
              </p:cNvPr>
              <p:cNvGrpSpPr/>
              <p:nvPr/>
            </p:nvGrpSpPr>
            <p:grpSpPr>
              <a:xfrm>
                <a:off x="10200886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7" name="Oval 5">
                  <a:extLst>
                    <a:ext uri="{FF2B5EF4-FFF2-40B4-BE49-F238E27FC236}">
                      <a16:creationId xmlns:a16="http://schemas.microsoft.com/office/drawing/2014/main" id="{8E117DF0-2A51-7977-D550-C363935BD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98" name="Freeform 6">
                  <a:extLst>
                    <a:ext uri="{FF2B5EF4-FFF2-40B4-BE49-F238E27FC236}">
                      <a16:creationId xmlns:a16="http://schemas.microsoft.com/office/drawing/2014/main" id="{C490A77D-EB7E-6821-B1E1-A44D604C0C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F3602AC-03E5-6410-EFBD-8945191D8DA6}"/>
                  </a:ext>
                </a:extLst>
              </p:cNvPr>
              <p:cNvGrpSpPr/>
              <p:nvPr/>
            </p:nvGrpSpPr>
            <p:grpSpPr>
              <a:xfrm>
                <a:off x="10398748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5" name="Oval 5">
                  <a:extLst>
                    <a:ext uri="{FF2B5EF4-FFF2-40B4-BE49-F238E27FC236}">
                      <a16:creationId xmlns:a16="http://schemas.microsoft.com/office/drawing/2014/main" id="{5C21A39A-1686-21A9-9AD0-4C6530DE2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C9BB47C6-742B-9DE0-C683-493FE4FDB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4C430EFA-ABAD-43A4-3787-0CEC44CE6E51}"/>
                  </a:ext>
                </a:extLst>
              </p:cNvPr>
              <p:cNvGrpSpPr/>
              <p:nvPr/>
            </p:nvGrpSpPr>
            <p:grpSpPr>
              <a:xfrm>
                <a:off x="10596610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3" name="Oval 5">
                  <a:extLst>
                    <a:ext uri="{FF2B5EF4-FFF2-40B4-BE49-F238E27FC236}">
                      <a16:creationId xmlns:a16="http://schemas.microsoft.com/office/drawing/2014/main" id="{9FEBFE7E-CE6E-9FA6-2A79-B818FBABD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F0C1FBA8-51ED-FF5B-BDCF-DFA54AAC9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A5B2DA0-6257-BF1D-3375-84F45EF4B03B}"/>
                  </a:ext>
                </a:extLst>
              </p:cNvPr>
              <p:cNvGrpSpPr/>
              <p:nvPr/>
            </p:nvGrpSpPr>
            <p:grpSpPr>
              <a:xfrm>
                <a:off x="10794469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1" name="Oval 5">
                  <a:extLst>
                    <a:ext uri="{FF2B5EF4-FFF2-40B4-BE49-F238E27FC236}">
                      <a16:creationId xmlns:a16="http://schemas.microsoft.com/office/drawing/2014/main" id="{B45CAF1E-94B9-6AE9-0332-70C0738F3C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92" name="Freeform 6">
                  <a:extLst>
                    <a:ext uri="{FF2B5EF4-FFF2-40B4-BE49-F238E27FC236}">
                      <a16:creationId xmlns:a16="http://schemas.microsoft.com/office/drawing/2014/main" id="{F55AA6E2-E31B-BB83-E409-409299CF1B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</p:grpSp>
      </p:grp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23BE48A-FE92-9DCE-EF22-6DC0C2E6F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358" y="2000250"/>
            <a:ext cx="6791642" cy="45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-457200" y="470466"/>
            <a:ext cx="9046689" cy="193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                   The fundings-2022-Angela</a:t>
            </a: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2967" y="2019286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33389-0FA6-FBC1-197B-CBB753C20753}"/>
              </a:ext>
            </a:extLst>
          </p:cNvPr>
          <p:cNvSpPr/>
          <p:nvPr/>
        </p:nvSpPr>
        <p:spPr>
          <a:xfrm>
            <a:off x="4890670" y="5221457"/>
            <a:ext cx="4419600" cy="1331605"/>
          </a:xfrm>
          <a:prstGeom prst="rect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9F6B0-3BDA-E1CA-2A73-C695AEEA055C}"/>
              </a:ext>
            </a:extLst>
          </p:cNvPr>
          <p:cNvSpPr/>
          <p:nvPr/>
        </p:nvSpPr>
        <p:spPr>
          <a:xfrm>
            <a:off x="4890670" y="2034665"/>
            <a:ext cx="4419600" cy="133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4D36BC-5664-DA28-5524-EDF0390A2C13}"/>
              </a:ext>
            </a:extLst>
          </p:cNvPr>
          <p:cNvSpPr/>
          <p:nvPr/>
        </p:nvSpPr>
        <p:spPr>
          <a:xfrm>
            <a:off x="4890670" y="3624251"/>
            <a:ext cx="4419600" cy="133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B5DBAC8D-8F21-1913-BA99-49261AC0FB80}"/>
              </a:ext>
            </a:extLst>
          </p:cNvPr>
          <p:cNvSpPr/>
          <p:nvPr/>
        </p:nvSpPr>
        <p:spPr>
          <a:xfrm>
            <a:off x="2918859" y="2040245"/>
            <a:ext cx="1759467" cy="4621793"/>
          </a:xfrm>
          <a:prstGeom prst="flowChartOffpageConnector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Recovery steps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BFC25A-3771-44C1-8B14-D975C6073704}"/>
              </a:ext>
            </a:extLst>
          </p:cNvPr>
          <p:cNvGrpSpPr/>
          <p:nvPr/>
        </p:nvGrpSpPr>
        <p:grpSpPr>
          <a:xfrm>
            <a:off x="5281670" y="5353692"/>
            <a:ext cx="3630360" cy="1080776"/>
            <a:chOff x="8529170" y="1422711"/>
            <a:chExt cx="3299198" cy="9821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52A4CF-D391-AA62-8E72-95686F95F4B8}"/>
                </a:ext>
              </a:extLst>
            </p:cNvPr>
            <p:cNvGrpSpPr/>
            <p:nvPr/>
          </p:nvGrpSpPr>
          <p:grpSpPr>
            <a:xfrm>
              <a:off x="8529170" y="1460940"/>
              <a:ext cx="943958" cy="943958"/>
              <a:chOff x="9194800" y="1638300"/>
              <a:chExt cx="990600" cy="9906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ABCDFB8-2359-B1F2-CAE8-331FDBB20874}"/>
                  </a:ext>
                </a:extLst>
              </p:cNvPr>
              <p:cNvSpPr/>
              <p:nvPr/>
            </p:nvSpPr>
            <p:spPr>
              <a:xfrm>
                <a:off x="9194800" y="1638300"/>
                <a:ext cx="990600" cy="990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E7918BCA-DCB6-E150-485D-0627309EF07D}"/>
                  </a:ext>
                </a:extLst>
              </p:cNvPr>
              <p:cNvSpPr/>
              <p:nvPr/>
            </p:nvSpPr>
            <p:spPr>
              <a:xfrm>
                <a:off x="9335602" y="1779102"/>
                <a:ext cx="708997" cy="708997"/>
              </a:xfrm>
              <a:prstGeom prst="arc">
                <a:avLst>
                  <a:gd name="adj1" fmla="val 16200000"/>
                  <a:gd name="adj2" fmla="val 10655997"/>
                </a:avLst>
              </a:prstGeom>
              <a:ln w="127000" cap="rnd">
                <a:solidFill>
                  <a:srgbClr val="23C067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33F4430-DC6A-38ED-61F8-A46E2A6FAC16}"/>
                  </a:ext>
                </a:extLst>
              </p:cNvPr>
              <p:cNvSpPr/>
              <p:nvPr/>
            </p:nvSpPr>
            <p:spPr>
              <a:xfrm>
                <a:off x="9383982" y="1827483"/>
                <a:ext cx="612234" cy="6122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23C067"/>
                    </a:solidFill>
                  </a:rPr>
                  <a:t>2.5w</a:t>
                </a:r>
                <a:endParaRPr lang="en-US" sz="1600" b="1" dirty="0">
                  <a:solidFill>
                    <a:srgbClr val="23C067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644CB6-D3D5-C9D0-0A00-F7283C8A5936}"/>
                </a:ext>
              </a:extLst>
            </p:cNvPr>
            <p:cNvSpPr txBox="1"/>
            <p:nvPr/>
          </p:nvSpPr>
          <p:spPr>
            <a:xfrm>
              <a:off x="9598141" y="1785110"/>
              <a:ext cx="1793933" cy="223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/>
                <a:t>November - December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CB93D2-8058-B815-5DCC-51AF9D0D6D89}"/>
                </a:ext>
              </a:extLst>
            </p:cNvPr>
            <p:cNvSpPr txBox="1"/>
            <p:nvPr/>
          </p:nvSpPr>
          <p:spPr>
            <a:xfrm>
              <a:off x="9598141" y="2069243"/>
              <a:ext cx="2230227" cy="168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>
                  <a:cs typeface="Calibri Light" panose="020F0302020204030204" pitchFamily="34" charset="0"/>
                </a:rPr>
                <a:t>The most visited site in 2021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FE102D-6CF9-01AB-1DBD-D9141CD69C74}"/>
                </a:ext>
              </a:extLst>
            </p:cNvPr>
            <p:cNvGrpSpPr/>
            <p:nvPr/>
          </p:nvGrpSpPr>
          <p:grpSpPr>
            <a:xfrm>
              <a:off x="9607300" y="1422711"/>
              <a:ext cx="1323580" cy="313642"/>
              <a:chOff x="9607300" y="1422711"/>
              <a:chExt cx="1323580" cy="31364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F6EBB49-0CA6-14E9-70E9-5AE269F367A7}"/>
                  </a:ext>
                </a:extLst>
              </p:cNvPr>
              <p:cNvGrpSpPr/>
              <p:nvPr/>
            </p:nvGrpSpPr>
            <p:grpSpPr>
              <a:xfrm>
                <a:off x="9607300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9" name="Oval 5">
                  <a:extLst>
                    <a:ext uri="{FF2B5EF4-FFF2-40B4-BE49-F238E27FC236}">
                      <a16:creationId xmlns:a16="http://schemas.microsoft.com/office/drawing/2014/main" id="{B39B0E58-0545-957C-7AEF-2E02E43FB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50" name="Freeform 6">
                  <a:extLst>
                    <a:ext uri="{FF2B5EF4-FFF2-40B4-BE49-F238E27FC236}">
                      <a16:creationId xmlns:a16="http://schemas.microsoft.com/office/drawing/2014/main" id="{D62C535C-BE00-07B8-B63F-99E149015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9DC2EAB-6F55-B06D-3658-A6140F5E22E4}"/>
                  </a:ext>
                </a:extLst>
              </p:cNvPr>
              <p:cNvGrpSpPr/>
              <p:nvPr/>
            </p:nvGrpSpPr>
            <p:grpSpPr>
              <a:xfrm>
                <a:off x="9805162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7" name="Oval 5">
                  <a:extLst>
                    <a:ext uri="{FF2B5EF4-FFF2-40B4-BE49-F238E27FC236}">
                      <a16:creationId xmlns:a16="http://schemas.microsoft.com/office/drawing/2014/main" id="{4E775791-5982-3E67-6664-9736401BB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8" name="Freeform 6">
                  <a:extLst>
                    <a:ext uri="{FF2B5EF4-FFF2-40B4-BE49-F238E27FC236}">
                      <a16:creationId xmlns:a16="http://schemas.microsoft.com/office/drawing/2014/main" id="{EFE8EE1C-64EC-6992-00A0-6643EEB05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8552C12-219A-EE0F-00A9-5C4737D1F7FD}"/>
                  </a:ext>
                </a:extLst>
              </p:cNvPr>
              <p:cNvGrpSpPr/>
              <p:nvPr/>
            </p:nvGrpSpPr>
            <p:grpSpPr>
              <a:xfrm>
                <a:off x="10003024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5" name="Oval 5">
                  <a:extLst>
                    <a:ext uri="{FF2B5EF4-FFF2-40B4-BE49-F238E27FC236}">
                      <a16:creationId xmlns:a16="http://schemas.microsoft.com/office/drawing/2014/main" id="{C12CA776-F2C4-CD43-FC24-9DCC38BD4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6" name="Freeform 6">
                  <a:extLst>
                    <a:ext uri="{FF2B5EF4-FFF2-40B4-BE49-F238E27FC236}">
                      <a16:creationId xmlns:a16="http://schemas.microsoft.com/office/drawing/2014/main" id="{9CEA1F8D-8171-C9FB-7F38-C6EE2B7FB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B9B1620-F323-22FA-E315-D61BDFDF6288}"/>
                  </a:ext>
                </a:extLst>
              </p:cNvPr>
              <p:cNvGrpSpPr/>
              <p:nvPr/>
            </p:nvGrpSpPr>
            <p:grpSpPr>
              <a:xfrm>
                <a:off x="10200886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3" name="Oval 5">
                  <a:extLst>
                    <a:ext uri="{FF2B5EF4-FFF2-40B4-BE49-F238E27FC236}">
                      <a16:creationId xmlns:a16="http://schemas.microsoft.com/office/drawing/2014/main" id="{BCEDD180-044F-4BD7-97BA-47E09A80C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92A0E0CD-86DD-0056-951A-A72C8966C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FE44BBC-49FC-F13F-42FA-CE893CF04B6E}"/>
                  </a:ext>
                </a:extLst>
              </p:cNvPr>
              <p:cNvGrpSpPr/>
              <p:nvPr/>
            </p:nvGrpSpPr>
            <p:grpSpPr>
              <a:xfrm>
                <a:off x="10398748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1" name="Oval 5">
                  <a:extLst>
                    <a:ext uri="{FF2B5EF4-FFF2-40B4-BE49-F238E27FC236}">
                      <a16:creationId xmlns:a16="http://schemas.microsoft.com/office/drawing/2014/main" id="{E0291E9D-5726-1808-132F-8F5668921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D9B93C8E-88F0-215C-B13C-AFB06CB23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53D9978-C4C8-B1C0-E05E-2A42C9D72EF3}"/>
                  </a:ext>
                </a:extLst>
              </p:cNvPr>
              <p:cNvGrpSpPr/>
              <p:nvPr/>
            </p:nvGrpSpPr>
            <p:grpSpPr>
              <a:xfrm>
                <a:off x="10596610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9" name="Oval 5">
                  <a:extLst>
                    <a:ext uri="{FF2B5EF4-FFF2-40B4-BE49-F238E27FC236}">
                      <a16:creationId xmlns:a16="http://schemas.microsoft.com/office/drawing/2014/main" id="{0DB01F6B-1916-C706-015E-F8FB6182D5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40" name="Freeform 6">
                  <a:extLst>
                    <a:ext uri="{FF2B5EF4-FFF2-40B4-BE49-F238E27FC236}">
                      <a16:creationId xmlns:a16="http://schemas.microsoft.com/office/drawing/2014/main" id="{6EAE1BAF-3030-A677-20DD-B6C124A30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431E0CA-530E-D12F-76FC-73D3C53A3B73}"/>
                  </a:ext>
                </a:extLst>
              </p:cNvPr>
              <p:cNvGrpSpPr/>
              <p:nvPr/>
            </p:nvGrpSpPr>
            <p:grpSpPr>
              <a:xfrm>
                <a:off x="10794469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7" name="Oval 5">
                  <a:extLst>
                    <a:ext uri="{FF2B5EF4-FFF2-40B4-BE49-F238E27FC236}">
                      <a16:creationId xmlns:a16="http://schemas.microsoft.com/office/drawing/2014/main" id="{740F41CD-150E-9112-36E9-F1C24AE2E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38" name="Freeform 6">
                  <a:extLst>
                    <a:ext uri="{FF2B5EF4-FFF2-40B4-BE49-F238E27FC236}">
                      <a16:creationId xmlns:a16="http://schemas.microsoft.com/office/drawing/2014/main" id="{BB7513F6-B180-D211-F19A-18321EDCBE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502FF0-6B0D-8216-F45F-0731BC586729}"/>
              </a:ext>
            </a:extLst>
          </p:cNvPr>
          <p:cNvGrpSpPr/>
          <p:nvPr/>
        </p:nvGrpSpPr>
        <p:grpSpPr>
          <a:xfrm>
            <a:off x="5257032" y="3723864"/>
            <a:ext cx="3630361" cy="1106108"/>
            <a:chOff x="8529170" y="2672598"/>
            <a:chExt cx="3299198" cy="100520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5C0C0FA-F4B6-ACD8-7410-3D5D67CEE41A}"/>
                </a:ext>
              </a:extLst>
            </p:cNvPr>
            <p:cNvGrpSpPr/>
            <p:nvPr/>
          </p:nvGrpSpPr>
          <p:grpSpPr>
            <a:xfrm>
              <a:off x="8529170" y="2733848"/>
              <a:ext cx="943958" cy="943958"/>
              <a:chOff x="9194800" y="1638300"/>
              <a:chExt cx="990600" cy="99060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9A29D48-C3EF-D63B-3B0A-9F3967678798}"/>
                  </a:ext>
                </a:extLst>
              </p:cNvPr>
              <p:cNvSpPr/>
              <p:nvPr/>
            </p:nvSpPr>
            <p:spPr>
              <a:xfrm>
                <a:off x="9194800" y="1638300"/>
                <a:ext cx="990600" cy="990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9FA332FD-B979-2060-74E6-488123BA1846}"/>
                  </a:ext>
                </a:extLst>
              </p:cNvPr>
              <p:cNvSpPr/>
              <p:nvPr/>
            </p:nvSpPr>
            <p:spPr>
              <a:xfrm>
                <a:off x="9335602" y="1779102"/>
                <a:ext cx="708997" cy="708997"/>
              </a:xfrm>
              <a:prstGeom prst="arc">
                <a:avLst>
                  <a:gd name="adj1" fmla="val 16200000"/>
                  <a:gd name="adj2" fmla="val 5217542"/>
                </a:avLst>
              </a:prstGeom>
              <a:ln w="127000" cap="rnd">
                <a:solidFill>
                  <a:srgbClr val="86C60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520CBFA-F9C7-A82E-5C71-3D8A1D2D51A8}"/>
                  </a:ext>
                </a:extLst>
              </p:cNvPr>
              <p:cNvSpPr/>
              <p:nvPr/>
            </p:nvSpPr>
            <p:spPr>
              <a:xfrm>
                <a:off x="9383983" y="1827483"/>
                <a:ext cx="612234" cy="6122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86C606"/>
                    </a:solidFill>
                  </a:rPr>
                  <a:t>5.5k</a:t>
                </a:r>
                <a:endParaRPr lang="en-US" sz="1600" b="1" dirty="0">
                  <a:solidFill>
                    <a:srgbClr val="86C606"/>
                  </a:solidFill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9BFBFB-9C1F-77DE-04E4-20D6D48B5A08}"/>
                </a:ext>
              </a:extLst>
            </p:cNvPr>
            <p:cNvSpPr txBox="1"/>
            <p:nvPr/>
          </p:nvSpPr>
          <p:spPr>
            <a:xfrm>
              <a:off x="9598141" y="3058018"/>
              <a:ext cx="1416103" cy="223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/>
                <a:t>August to October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E69A21C-FAA8-5847-D60A-6281D715F1FB}"/>
                </a:ext>
              </a:extLst>
            </p:cNvPr>
            <p:cNvSpPr txBox="1"/>
            <p:nvPr/>
          </p:nvSpPr>
          <p:spPr>
            <a:xfrm>
              <a:off x="9598141" y="3342151"/>
              <a:ext cx="2230227" cy="1680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>
                  <a:cs typeface="Calibri Light" panose="020F0302020204030204" pitchFamily="34" charset="0"/>
                </a:rPr>
                <a:t>Third number of visited site in 2021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A77132F-DC85-6EFD-5620-259F18D71D04}"/>
                </a:ext>
              </a:extLst>
            </p:cNvPr>
            <p:cNvGrpSpPr/>
            <p:nvPr/>
          </p:nvGrpSpPr>
          <p:grpSpPr>
            <a:xfrm>
              <a:off x="9607786" y="2672598"/>
              <a:ext cx="927575" cy="313642"/>
              <a:chOff x="9607786" y="2672598"/>
              <a:chExt cx="927575" cy="31364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5B4DA55-8DCF-6134-D485-00E155DAB430}"/>
                  </a:ext>
                </a:extLst>
              </p:cNvPr>
              <p:cNvGrpSpPr/>
              <p:nvPr/>
            </p:nvGrpSpPr>
            <p:grpSpPr>
              <a:xfrm>
                <a:off x="9607786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3" name="Oval 7">
                  <a:extLst>
                    <a:ext uri="{FF2B5EF4-FFF2-40B4-BE49-F238E27FC236}">
                      <a16:creationId xmlns:a16="http://schemas.microsoft.com/office/drawing/2014/main" id="{88AE18FC-4EF9-43DF-9D32-7336B3708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75" name="Freeform 8">
                  <a:extLst>
                    <a:ext uri="{FF2B5EF4-FFF2-40B4-BE49-F238E27FC236}">
                      <a16:creationId xmlns:a16="http://schemas.microsoft.com/office/drawing/2014/main" id="{E902E7B7-AEBC-DEB3-631B-76806F4CF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AF5A318E-66C4-EA2A-2D81-A4EBCA4F976B}"/>
                  </a:ext>
                </a:extLst>
              </p:cNvPr>
              <p:cNvGrpSpPr/>
              <p:nvPr/>
            </p:nvGrpSpPr>
            <p:grpSpPr>
              <a:xfrm>
                <a:off x="9805577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71" name="Oval 7">
                  <a:extLst>
                    <a:ext uri="{FF2B5EF4-FFF2-40B4-BE49-F238E27FC236}">
                      <a16:creationId xmlns:a16="http://schemas.microsoft.com/office/drawing/2014/main" id="{87C2E6A4-611C-45E7-4A8C-DE868046EC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72" name="Freeform 8">
                  <a:extLst>
                    <a:ext uri="{FF2B5EF4-FFF2-40B4-BE49-F238E27FC236}">
                      <a16:creationId xmlns:a16="http://schemas.microsoft.com/office/drawing/2014/main" id="{20E5D938-8A7E-4FBA-D2EE-5CF079658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25364AE-6513-E434-FD43-6994B6A77924}"/>
                  </a:ext>
                </a:extLst>
              </p:cNvPr>
              <p:cNvGrpSpPr/>
              <p:nvPr/>
            </p:nvGrpSpPr>
            <p:grpSpPr>
              <a:xfrm>
                <a:off x="10003368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9" name="Oval 7">
                  <a:extLst>
                    <a:ext uri="{FF2B5EF4-FFF2-40B4-BE49-F238E27FC236}">
                      <a16:creationId xmlns:a16="http://schemas.microsoft.com/office/drawing/2014/main" id="{7F29226D-EB95-2343-28EC-73B911116C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70" name="Freeform 8">
                  <a:extLst>
                    <a:ext uri="{FF2B5EF4-FFF2-40B4-BE49-F238E27FC236}">
                      <a16:creationId xmlns:a16="http://schemas.microsoft.com/office/drawing/2014/main" id="{7816D780-2825-FF88-4262-38023315A3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FE8D9F3-EFF4-65EA-E4C7-958E7A16B601}"/>
                  </a:ext>
                </a:extLst>
              </p:cNvPr>
              <p:cNvGrpSpPr/>
              <p:nvPr/>
            </p:nvGrpSpPr>
            <p:grpSpPr>
              <a:xfrm>
                <a:off x="10201159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7" name="Oval 7">
                  <a:extLst>
                    <a:ext uri="{FF2B5EF4-FFF2-40B4-BE49-F238E27FC236}">
                      <a16:creationId xmlns:a16="http://schemas.microsoft.com/office/drawing/2014/main" id="{E53D3B5C-09FF-976C-85E8-E7AC46227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BEFA7FE4-9D67-4052-52FB-AC95845E2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3574651-9D1E-3236-BB91-1DB85C07D4FA}"/>
                  </a:ext>
                </a:extLst>
              </p:cNvPr>
              <p:cNvGrpSpPr/>
              <p:nvPr/>
            </p:nvGrpSpPr>
            <p:grpSpPr>
              <a:xfrm>
                <a:off x="10398950" y="2672598"/>
                <a:ext cx="136411" cy="313642"/>
                <a:chOff x="-221297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5" name="Oval 7">
                  <a:extLst>
                    <a:ext uri="{FF2B5EF4-FFF2-40B4-BE49-F238E27FC236}">
                      <a16:creationId xmlns:a16="http://schemas.microsoft.com/office/drawing/2014/main" id="{4DC221A9-D782-69EB-53E2-719196EF8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8756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66" name="Freeform 8">
                  <a:extLst>
                    <a:ext uri="{FF2B5EF4-FFF2-40B4-BE49-F238E27FC236}">
                      <a16:creationId xmlns:a16="http://schemas.microsoft.com/office/drawing/2014/main" id="{2529DA6E-0BB0-657F-0027-675C7A3D0B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12975" y="1136650"/>
                  <a:ext cx="838200" cy="1298575"/>
                </a:xfrm>
                <a:custGeom>
                  <a:avLst/>
                  <a:gdLst>
                    <a:gd name="T0" fmla="*/ 140 w 280"/>
                    <a:gd name="T1" fmla="*/ 0 h 434"/>
                    <a:gd name="T2" fmla="*/ 0 w 280"/>
                    <a:gd name="T3" fmla="*/ 280 h 434"/>
                    <a:gd name="T4" fmla="*/ 0 w 280"/>
                    <a:gd name="T5" fmla="*/ 294 h 434"/>
                    <a:gd name="T6" fmla="*/ 84 w 280"/>
                    <a:gd name="T7" fmla="*/ 294 h 434"/>
                    <a:gd name="T8" fmla="*/ 84 w 280"/>
                    <a:gd name="T9" fmla="*/ 434 h 434"/>
                    <a:gd name="T10" fmla="*/ 196 w 280"/>
                    <a:gd name="T11" fmla="*/ 434 h 434"/>
                    <a:gd name="T12" fmla="*/ 196 w 280"/>
                    <a:gd name="T13" fmla="*/ 294 h 434"/>
                    <a:gd name="T14" fmla="*/ 280 w 280"/>
                    <a:gd name="T15" fmla="*/ 294 h 434"/>
                    <a:gd name="T16" fmla="*/ 280 w 280"/>
                    <a:gd name="T17" fmla="*/ 280 h 434"/>
                    <a:gd name="T18" fmla="*/ 140 w 280"/>
                    <a:gd name="T19" fmla="*/ 0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0" h="434">
                      <a:moveTo>
                        <a:pt x="140" y="0"/>
                      </a:moveTo>
                      <a:cubicBezTo>
                        <a:pt x="37" y="0"/>
                        <a:pt x="0" y="151"/>
                        <a:pt x="0" y="280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84" y="294"/>
                        <a:pt x="84" y="294"/>
                        <a:pt x="84" y="294"/>
                      </a:cubicBezTo>
                      <a:cubicBezTo>
                        <a:pt x="84" y="434"/>
                        <a:pt x="84" y="434"/>
                        <a:pt x="84" y="434"/>
                      </a:cubicBezTo>
                      <a:cubicBezTo>
                        <a:pt x="196" y="434"/>
                        <a:pt x="196" y="434"/>
                        <a:pt x="196" y="434"/>
                      </a:cubicBezTo>
                      <a:cubicBezTo>
                        <a:pt x="196" y="294"/>
                        <a:pt x="196" y="294"/>
                        <a:pt x="196" y="294"/>
                      </a:cubicBezTo>
                      <a:cubicBezTo>
                        <a:pt x="280" y="294"/>
                        <a:pt x="280" y="294"/>
                        <a:pt x="280" y="294"/>
                      </a:cubicBezTo>
                      <a:cubicBezTo>
                        <a:pt x="280" y="280"/>
                        <a:pt x="280" y="280"/>
                        <a:pt x="280" y="280"/>
                      </a:cubicBezTo>
                      <a:cubicBezTo>
                        <a:pt x="280" y="151"/>
                        <a:pt x="243" y="0"/>
                        <a:pt x="1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ED6BC71-E282-6150-9EFE-E2898203198C}"/>
              </a:ext>
            </a:extLst>
          </p:cNvPr>
          <p:cNvGrpSpPr/>
          <p:nvPr/>
        </p:nvGrpSpPr>
        <p:grpSpPr>
          <a:xfrm>
            <a:off x="5210237" y="2168292"/>
            <a:ext cx="3630361" cy="1112981"/>
            <a:chOff x="8529170" y="4066613"/>
            <a:chExt cx="3299198" cy="101145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BEB79C5-C457-ADE5-39E0-2B84C525E2FD}"/>
                </a:ext>
              </a:extLst>
            </p:cNvPr>
            <p:cNvGrpSpPr/>
            <p:nvPr/>
          </p:nvGrpSpPr>
          <p:grpSpPr>
            <a:xfrm>
              <a:off x="8529170" y="4126897"/>
              <a:ext cx="943958" cy="943958"/>
              <a:chOff x="9194800" y="1638300"/>
              <a:chExt cx="990600" cy="99060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70F7B32-772F-FB3F-8C3C-6FCCCD10DD95}"/>
                  </a:ext>
                </a:extLst>
              </p:cNvPr>
              <p:cNvSpPr/>
              <p:nvPr/>
            </p:nvSpPr>
            <p:spPr>
              <a:xfrm>
                <a:off x="9194800" y="1638300"/>
                <a:ext cx="990600" cy="990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Arc 105">
                <a:extLst>
                  <a:ext uri="{FF2B5EF4-FFF2-40B4-BE49-F238E27FC236}">
                    <a16:creationId xmlns:a16="http://schemas.microsoft.com/office/drawing/2014/main" id="{91990410-2DDE-0742-BA9C-546445A15270}"/>
                  </a:ext>
                </a:extLst>
              </p:cNvPr>
              <p:cNvSpPr/>
              <p:nvPr/>
            </p:nvSpPr>
            <p:spPr>
              <a:xfrm>
                <a:off x="9335602" y="1779102"/>
                <a:ext cx="708997" cy="708997"/>
              </a:xfrm>
              <a:prstGeom prst="arc">
                <a:avLst>
                  <a:gd name="adj1" fmla="val 16200000"/>
                  <a:gd name="adj2" fmla="val 8322277"/>
                </a:avLst>
              </a:prstGeom>
              <a:ln w="127000" cap="rnd">
                <a:solidFill>
                  <a:srgbClr val="0CC3D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97F45EC-E816-FF4E-88DF-7E09439C4547}"/>
                  </a:ext>
                </a:extLst>
              </p:cNvPr>
              <p:cNvSpPr/>
              <p:nvPr/>
            </p:nvSpPr>
            <p:spPr>
              <a:xfrm>
                <a:off x="9383983" y="1827483"/>
                <a:ext cx="612234" cy="6122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0CC3D1"/>
                    </a:solidFill>
                  </a:rPr>
                  <a:t>2.2w</a:t>
                </a:r>
                <a:endParaRPr lang="en-US" sz="1600" b="1" dirty="0">
                  <a:solidFill>
                    <a:srgbClr val="0CC3D1"/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53DD63-AEDD-AC10-A4AA-840C416CC9DE}"/>
                </a:ext>
              </a:extLst>
            </p:cNvPr>
            <p:cNvSpPr txBox="1"/>
            <p:nvPr/>
          </p:nvSpPr>
          <p:spPr>
            <a:xfrm>
              <a:off x="9598141" y="4451067"/>
              <a:ext cx="1145492" cy="2237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/>
                <a:t>January to July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3CC6CF-5D62-2570-E860-EA4DFAB60704}"/>
                </a:ext>
              </a:extLst>
            </p:cNvPr>
            <p:cNvSpPr txBox="1"/>
            <p:nvPr/>
          </p:nvSpPr>
          <p:spPr>
            <a:xfrm>
              <a:off x="9598141" y="4735200"/>
              <a:ext cx="2230227" cy="342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>
                  <a:cs typeface="Calibri Light" panose="020F0302020204030204" pitchFamily="34" charset="0"/>
                </a:rPr>
                <a:t>second most visited site in 2021</a:t>
              </a:r>
            </a:p>
            <a:p>
              <a:pPr>
                <a:lnSpc>
                  <a:spcPts val="1500"/>
                </a:lnSpc>
              </a:pPr>
              <a:endParaRPr lang="en-US" sz="1200" dirty="0">
                <a:cs typeface="Calibri Light" panose="020F0302020204030204" pitchFamily="3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738F62-1AD8-6A5C-0F5E-97ADA0AC10E2}"/>
                </a:ext>
              </a:extLst>
            </p:cNvPr>
            <p:cNvGrpSpPr/>
            <p:nvPr/>
          </p:nvGrpSpPr>
          <p:grpSpPr>
            <a:xfrm>
              <a:off x="9607300" y="4066613"/>
              <a:ext cx="1323580" cy="313642"/>
              <a:chOff x="9607300" y="1422711"/>
              <a:chExt cx="1323580" cy="313642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50BC73E-554C-3C68-AA71-6EE2A804188A}"/>
                  </a:ext>
                </a:extLst>
              </p:cNvPr>
              <p:cNvGrpSpPr/>
              <p:nvPr/>
            </p:nvGrpSpPr>
            <p:grpSpPr>
              <a:xfrm>
                <a:off x="9607300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03" name="Oval 5">
                  <a:extLst>
                    <a:ext uri="{FF2B5EF4-FFF2-40B4-BE49-F238E27FC236}">
                      <a16:creationId xmlns:a16="http://schemas.microsoft.com/office/drawing/2014/main" id="{AE01A2A1-03E8-D659-1B2B-76781079E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7882A553-84D8-448E-A49B-AFA7C37AD3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6B6A265-E87D-AF8F-EFD7-125566975FB5}"/>
                  </a:ext>
                </a:extLst>
              </p:cNvPr>
              <p:cNvGrpSpPr/>
              <p:nvPr/>
            </p:nvGrpSpPr>
            <p:grpSpPr>
              <a:xfrm>
                <a:off x="9805162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01" name="Oval 5">
                  <a:extLst>
                    <a:ext uri="{FF2B5EF4-FFF2-40B4-BE49-F238E27FC236}">
                      <a16:creationId xmlns:a16="http://schemas.microsoft.com/office/drawing/2014/main" id="{4F6582B4-D228-92F5-C422-158D0DBA2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102" name="Freeform 6">
                  <a:extLst>
                    <a:ext uri="{FF2B5EF4-FFF2-40B4-BE49-F238E27FC236}">
                      <a16:creationId xmlns:a16="http://schemas.microsoft.com/office/drawing/2014/main" id="{FC8FA976-18E8-539B-679B-B6C026ECD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EF6751A-2B14-1256-9B61-D58916266D17}"/>
                  </a:ext>
                </a:extLst>
              </p:cNvPr>
              <p:cNvGrpSpPr/>
              <p:nvPr/>
            </p:nvGrpSpPr>
            <p:grpSpPr>
              <a:xfrm>
                <a:off x="10003024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9" name="Oval 5">
                  <a:extLst>
                    <a:ext uri="{FF2B5EF4-FFF2-40B4-BE49-F238E27FC236}">
                      <a16:creationId xmlns:a16="http://schemas.microsoft.com/office/drawing/2014/main" id="{8BAE1491-C103-BB34-AC20-EEAE196BD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100" name="Freeform 6">
                  <a:extLst>
                    <a:ext uri="{FF2B5EF4-FFF2-40B4-BE49-F238E27FC236}">
                      <a16:creationId xmlns:a16="http://schemas.microsoft.com/office/drawing/2014/main" id="{16DF2096-DC16-B212-7618-067B9E653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D0D9005-D407-08FF-6015-347A4A191629}"/>
                  </a:ext>
                </a:extLst>
              </p:cNvPr>
              <p:cNvGrpSpPr/>
              <p:nvPr/>
            </p:nvGrpSpPr>
            <p:grpSpPr>
              <a:xfrm>
                <a:off x="10200886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7" name="Oval 5">
                  <a:extLst>
                    <a:ext uri="{FF2B5EF4-FFF2-40B4-BE49-F238E27FC236}">
                      <a16:creationId xmlns:a16="http://schemas.microsoft.com/office/drawing/2014/main" id="{8E117DF0-2A51-7977-D550-C363935BD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98" name="Freeform 6">
                  <a:extLst>
                    <a:ext uri="{FF2B5EF4-FFF2-40B4-BE49-F238E27FC236}">
                      <a16:creationId xmlns:a16="http://schemas.microsoft.com/office/drawing/2014/main" id="{C490A77D-EB7E-6821-B1E1-A44D604C0C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F3602AC-03E5-6410-EFBD-8945191D8DA6}"/>
                  </a:ext>
                </a:extLst>
              </p:cNvPr>
              <p:cNvGrpSpPr/>
              <p:nvPr/>
            </p:nvGrpSpPr>
            <p:grpSpPr>
              <a:xfrm>
                <a:off x="10398748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5" name="Oval 5">
                  <a:extLst>
                    <a:ext uri="{FF2B5EF4-FFF2-40B4-BE49-F238E27FC236}">
                      <a16:creationId xmlns:a16="http://schemas.microsoft.com/office/drawing/2014/main" id="{5C21A39A-1686-21A9-9AD0-4C6530DE2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C9BB47C6-742B-9DE0-C683-493FE4FDB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4C430EFA-ABAD-43A4-3787-0CEC44CE6E51}"/>
                  </a:ext>
                </a:extLst>
              </p:cNvPr>
              <p:cNvGrpSpPr/>
              <p:nvPr/>
            </p:nvGrpSpPr>
            <p:grpSpPr>
              <a:xfrm>
                <a:off x="10596610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3" name="Oval 5">
                  <a:extLst>
                    <a:ext uri="{FF2B5EF4-FFF2-40B4-BE49-F238E27FC236}">
                      <a16:creationId xmlns:a16="http://schemas.microsoft.com/office/drawing/2014/main" id="{9FEBFE7E-CE6E-9FA6-2A79-B818FBABD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F0C1FBA8-51ED-FF5B-BDCF-DFA54AAC9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A5B2DA0-6257-BF1D-3375-84F45EF4B03B}"/>
                  </a:ext>
                </a:extLst>
              </p:cNvPr>
              <p:cNvGrpSpPr/>
              <p:nvPr/>
            </p:nvGrpSpPr>
            <p:grpSpPr>
              <a:xfrm>
                <a:off x="10794469" y="1422711"/>
                <a:ext cx="136411" cy="313642"/>
                <a:chOff x="-1038225" y="508000"/>
                <a:chExt cx="838200" cy="192722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1" name="Oval 5">
                  <a:extLst>
                    <a:ext uri="{FF2B5EF4-FFF2-40B4-BE49-F238E27FC236}">
                      <a16:creationId xmlns:a16="http://schemas.microsoft.com/office/drawing/2014/main" id="{B45CAF1E-94B9-6AE9-0332-70C0738F3C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912813" y="508000"/>
                  <a:ext cx="587375" cy="587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92" name="Freeform 6">
                  <a:extLst>
                    <a:ext uri="{FF2B5EF4-FFF2-40B4-BE49-F238E27FC236}">
                      <a16:creationId xmlns:a16="http://schemas.microsoft.com/office/drawing/2014/main" id="{F55AA6E2-E31B-BB83-E409-409299CF1B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8225" y="1177925"/>
                  <a:ext cx="838200" cy="1257300"/>
                </a:xfrm>
                <a:custGeom>
                  <a:avLst/>
                  <a:gdLst>
                    <a:gd name="T0" fmla="*/ 0 w 280"/>
                    <a:gd name="T1" fmla="*/ 0 h 420"/>
                    <a:gd name="T2" fmla="*/ 0 w 280"/>
                    <a:gd name="T3" fmla="*/ 14 h 420"/>
                    <a:gd name="T4" fmla="*/ 84 w 280"/>
                    <a:gd name="T5" fmla="*/ 232 h 420"/>
                    <a:gd name="T6" fmla="*/ 84 w 280"/>
                    <a:gd name="T7" fmla="*/ 420 h 420"/>
                    <a:gd name="T8" fmla="*/ 196 w 280"/>
                    <a:gd name="T9" fmla="*/ 420 h 420"/>
                    <a:gd name="T10" fmla="*/ 196 w 280"/>
                    <a:gd name="T11" fmla="*/ 232 h 420"/>
                    <a:gd name="T12" fmla="*/ 280 w 280"/>
                    <a:gd name="T13" fmla="*/ 14 h 420"/>
                    <a:gd name="T14" fmla="*/ 280 w 280"/>
                    <a:gd name="T15" fmla="*/ 0 h 420"/>
                    <a:gd name="T16" fmla="*/ 0 w 280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0" h="420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26"/>
                        <a:pt x="27" y="197"/>
                        <a:pt x="84" y="232"/>
                      </a:cubicBezTo>
                      <a:cubicBezTo>
                        <a:pt x="84" y="420"/>
                        <a:pt x="84" y="420"/>
                        <a:pt x="84" y="420"/>
                      </a:cubicBezTo>
                      <a:cubicBezTo>
                        <a:pt x="196" y="420"/>
                        <a:pt x="196" y="420"/>
                        <a:pt x="196" y="420"/>
                      </a:cubicBezTo>
                      <a:cubicBezTo>
                        <a:pt x="196" y="232"/>
                        <a:pt x="196" y="232"/>
                        <a:pt x="196" y="232"/>
                      </a:cubicBezTo>
                      <a:cubicBezTo>
                        <a:pt x="253" y="198"/>
                        <a:pt x="280" y="126"/>
                        <a:pt x="280" y="14"/>
                      </a:cubicBezTo>
                      <a:cubicBezTo>
                        <a:pt x="280" y="0"/>
                        <a:pt x="280" y="0"/>
                        <a:pt x="28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</p:grpSp>
      </p:grp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BCA2670-5375-D5AA-C320-9A28DA45F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837" y="2008530"/>
            <a:ext cx="6576888" cy="45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2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20453</TotalTime>
  <Words>1715</Words>
  <Application>Microsoft Office PowerPoint</Application>
  <PresentationFormat>Custom</PresentationFormat>
  <Paragraphs>363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Helvetica</vt:lpstr>
      <vt:lpstr>Courier New</vt:lpstr>
      <vt:lpstr>arial</vt:lpstr>
      <vt:lpstr>Wingdings</vt:lpstr>
      <vt:lpstr>Symbol</vt:lpstr>
      <vt:lpstr>Quicksand</vt:lpstr>
      <vt:lpstr>Norwester</vt:lpstr>
      <vt:lpstr>arial</vt:lpstr>
      <vt:lpstr>Times New Roman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White and Green Simple Lined Textured Minimalist Antibiotic Medical Presentation</dc:title>
  <dc:creator>Kejia Liu</dc:creator>
  <cp:lastModifiedBy>Liu Kejia</cp:lastModifiedBy>
  <cp:revision>53</cp:revision>
  <dcterms:created xsi:type="dcterms:W3CDTF">2006-08-16T00:00:00Z</dcterms:created>
  <dcterms:modified xsi:type="dcterms:W3CDTF">2022-06-26T13:08:18Z</dcterms:modified>
  <dc:identifier>DAE6LNFMyEQ</dc:identifier>
</cp:coreProperties>
</file>